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49" r:id="rId2"/>
  </p:sldMasterIdLst>
  <p:notesMasterIdLst>
    <p:notesMasterId r:id="rId35"/>
  </p:notesMasterIdLst>
  <p:sldIdLst>
    <p:sldId id="283" r:id="rId3"/>
    <p:sldId id="296" r:id="rId4"/>
    <p:sldId id="297" r:id="rId5"/>
    <p:sldId id="311" r:id="rId6"/>
    <p:sldId id="308" r:id="rId7"/>
    <p:sldId id="337" r:id="rId8"/>
    <p:sldId id="338" r:id="rId9"/>
    <p:sldId id="333" r:id="rId10"/>
    <p:sldId id="314" r:id="rId11"/>
    <p:sldId id="315" r:id="rId12"/>
    <p:sldId id="334" r:id="rId13"/>
    <p:sldId id="316" r:id="rId14"/>
    <p:sldId id="318" r:id="rId15"/>
    <p:sldId id="302" r:id="rId16"/>
    <p:sldId id="298" r:id="rId17"/>
    <p:sldId id="319" r:id="rId18"/>
    <p:sldId id="310" r:id="rId19"/>
    <p:sldId id="303" r:id="rId20"/>
    <p:sldId id="320" r:id="rId21"/>
    <p:sldId id="299" r:id="rId22"/>
    <p:sldId id="336" r:id="rId23"/>
    <p:sldId id="304" r:id="rId24"/>
    <p:sldId id="335" r:id="rId25"/>
    <p:sldId id="327" r:id="rId26"/>
    <p:sldId id="322" r:id="rId27"/>
    <p:sldId id="321" r:id="rId28"/>
    <p:sldId id="323" r:id="rId29"/>
    <p:sldId id="324" r:id="rId30"/>
    <p:sldId id="300" r:id="rId31"/>
    <p:sldId id="305" r:id="rId32"/>
    <p:sldId id="332" r:id="rId33"/>
    <p:sldId id="306" r:id="rId34"/>
  </p:sldIdLst>
  <p:sldSz cx="12188825" cy="6856413"/>
  <p:notesSz cx="6856413" cy="9142413"/>
  <p:embeddedFontLst>
    <p:embeddedFont>
      <p:font typeface="Hancom Sans SemiBold" panose="020B0600000101010101" charset="-127"/>
      <p:regular r:id="rId36"/>
    </p:embeddedFont>
    <p:embeddedFont>
      <p:font typeface="나눔스퀘어라운드 Bold" panose="020B0600000101010101" charset="-127"/>
      <p:bold r:id="rId37"/>
    </p:embeddedFont>
    <p:embeddedFont>
      <p:font typeface="나눔스퀘어라운드 ExtraBold" panose="020B0600000101010101" charset="-127"/>
      <p:bold r:id="rId38"/>
    </p:embeddedFont>
    <p:embeddedFont>
      <p:font typeface="나눔스퀘어라운드 Regular" panose="020B0600000101010101" charset="-127"/>
      <p:regular r:id="rId39"/>
    </p:embeddedFont>
    <p:embeddedFont>
      <p:font typeface="Abadi" panose="020B0604020104020204" pitchFamily="34" charset="0"/>
      <p:regular r:id="rId40"/>
    </p:embeddedFont>
    <p:embeddedFont>
      <p:font typeface="JetBrains Mono" panose="02000009000000000000" pitchFamily="49" charset="0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753">
          <p15:clr>
            <a:srgbClr val="A4A3A4"/>
          </p15:clr>
        </p15:guide>
        <p15:guide id="3" orient="horz" pos="1705">
          <p15:clr>
            <a:srgbClr val="A4A3A4"/>
          </p15:clr>
        </p15:guide>
        <p15:guide id="4" pos="3839">
          <p15:clr>
            <a:srgbClr val="A4A3A4"/>
          </p15:clr>
        </p15:guide>
        <p15:guide id="5" pos="9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307E"/>
    <a:srgbClr val="FFFFFF"/>
    <a:srgbClr val="881192"/>
    <a:srgbClr val="0A763B"/>
    <a:srgbClr val="C7A534"/>
    <a:srgbClr val="3A8495"/>
    <a:srgbClr val="2650BE"/>
    <a:srgbClr val="818995"/>
    <a:srgbClr val="5270F1"/>
    <a:srgbClr val="114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66" autoAdjust="0"/>
  </p:normalViewPr>
  <p:slideViewPr>
    <p:cSldViewPr>
      <p:cViewPr varScale="1">
        <p:scale>
          <a:sx n="90" d="100"/>
          <a:sy n="90" d="100"/>
        </p:scale>
        <p:origin x="1356" y="66"/>
      </p:cViewPr>
      <p:guideLst>
        <p:guide orient="horz" pos="2159"/>
        <p:guide orient="horz" pos="753"/>
        <p:guide orient="horz" pos="1705"/>
        <p:guide pos="3839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11D3E-A392-474A-91ED-A2D6BE12A497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4813" cy="35988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5EFF3-A5FA-478C-ACA5-20BB8DB42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97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1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9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7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0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7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6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4292F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9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51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2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68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6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6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7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6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5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088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27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46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75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3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8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1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2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9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3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4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oran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6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1218723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lin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ping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270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grpSp>
        <p:nvGrpSpPr>
          <p:cNvPr id="4" name="그룹 12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5" name="직사각형 4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6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esktop\ping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puppl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crange-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0888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 descr="C:\Users\user\Desktop\pingggg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588"/>
            <a:ext cx="1218882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371475" y="277813"/>
            <a:ext cx="1008063" cy="47783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2813" eaLnBrk="1" hangingPunct="1">
              <a:spcBef>
                <a:spcPct val="0"/>
              </a:spcBef>
              <a:defRPr/>
            </a:pPr>
            <a:r>
              <a:rPr lang="ko-KR" altLang="en-US" sz="2500" dirty="0">
                <a:solidFill>
                  <a:srgbClr val="FF0000"/>
                </a:solidFill>
                <a:latin typeface="Hancom Sans SemiBold" pitchFamily="50" charset="-127"/>
                <a:ea typeface="Hancom Sans SemiBold" pitchFamily="50" charset="-127"/>
                <a:cs typeface="Arial" pitchFamily="34" charset="0"/>
              </a:rPr>
              <a:t>대외비</a:t>
            </a: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90500" y="225425"/>
            <a:ext cx="1368425" cy="576263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ko-KR" altLang="en-US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esktop\shak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퍼퍼퍼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블블블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말랑오오오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렐렐레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588"/>
            <a:ext cx="121856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xmarbles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_x159087384"/>
          <p:cNvSpPr>
            <a:spLocks noChangeArrowheads="1"/>
          </p:cNvSpPr>
          <p:nvPr/>
        </p:nvSpPr>
        <p:spPr bwMode="auto">
          <a:xfrm>
            <a:off x="1474325" y="1570038"/>
            <a:ext cx="1105058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</a:t>
            </a:r>
            <a:endParaRPr lang="en-US" altLang="ko-KR" sz="15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652" name="_x159095592"/>
          <p:cNvSpPr>
            <a:spLocks noChangeArrowheads="1"/>
          </p:cNvSpPr>
          <p:nvPr/>
        </p:nvSpPr>
        <p:spPr bwMode="auto">
          <a:xfrm>
            <a:off x="1545763" y="2427288"/>
            <a:ext cx="8072437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Reactive </a:t>
            </a:r>
            <a:r>
              <a:rPr lang="en-US" altLang="ko-KR" sz="3000" dirty="0" err="1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eXtensions</a:t>
            </a:r>
            <a:endParaRPr lang="en-US" altLang="ko-KR" sz="15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4" name="_x243250336"/>
          <p:cNvSpPr>
            <a:spLocks noChangeArrowheads="1"/>
          </p:cNvSpPr>
          <p:nvPr/>
        </p:nvSpPr>
        <p:spPr bwMode="auto">
          <a:xfrm>
            <a:off x="1714500" y="4879975"/>
            <a:ext cx="3522656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2021. 12. 15</a:t>
            </a:r>
          </a:p>
          <a:p>
            <a:pPr lvl="0"/>
            <a:r>
              <a:rPr lang="ko-KR" altLang="en-US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개발 </a:t>
            </a:r>
            <a:r>
              <a:rPr lang="en-US" altLang="ko-KR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1</a:t>
            </a:r>
            <a:r>
              <a:rPr lang="ko-KR" altLang="en-US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팀 강지웅 인턴</a:t>
            </a:r>
            <a:endParaRPr lang="en-US" altLang="ko-KR" sz="2200" dirty="0">
              <a:solidFill>
                <a:srgbClr val="002060"/>
              </a:solidFill>
              <a:latin typeface="나눔스퀘어라운드 Regular" pitchFamily="50" charset="-127"/>
              <a:ea typeface="나눔스퀘어라운드 Regular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3F7325-BA0D-4C23-BB01-3FA2519272A1}"/>
              </a:ext>
            </a:extLst>
          </p:cNvPr>
          <p:cNvSpPr/>
          <p:nvPr/>
        </p:nvSpPr>
        <p:spPr bwMode="auto">
          <a:xfrm>
            <a:off x="11206980" y="0"/>
            <a:ext cx="981845" cy="76391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4B9CAB-922F-4F0B-B4E0-F15B9A3A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96" y="3903789"/>
            <a:ext cx="4896544" cy="91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스트림으로부터 나오는 값들에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구독자가 반응하여 특정 작업을 수행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70A456-71AC-4675-A77B-9C0CA99A2D73}"/>
              </a:ext>
            </a:extLst>
          </p:cNvPr>
          <p:cNvGrpSpPr/>
          <p:nvPr/>
        </p:nvGrpSpPr>
        <p:grpSpPr>
          <a:xfrm>
            <a:off x="6726862" y="4136584"/>
            <a:ext cx="3623780" cy="680825"/>
            <a:chOff x="6726862" y="4136584"/>
            <a:chExt cx="3623780" cy="680825"/>
          </a:xfrm>
        </p:grpSpPr>
        <p:sp>
          <p:nvSpPr>
            <p:cNvPr id="9" name="_x365474104">
              <a:extLst>
                <a:ext uri="{FF2B5EF4-FFF2-40B4-BE49-F238E27FC236}">
                  <a16:creationId xmlns:a16="http://schemas.microsoft.com/office/drawing/2014/main" id="{B91AEAD9-D251-4E84-8B08-FFCC75B46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467" y="4418189"/>
              <a:ext cx="974571" cy="399220"/>
            </a:xfrm>
            <a:custGeom>
              <a:avLst/>
              <a:gdLst>
                <a:gd name="connsiteX0" fmla="*/ 0 w 974571"/>
                <a:gd name="connsiteY0" fmla="*/ 0 h 399220"/>
                <a:gd name="connsiteX1" fmla="*/ 974571 w 974571"/>
                <a:gd name="connsiteY1" fmla="*/ 0 h 399220"/>
                <a:gd name="connsiteX2" fmla="*/ 974571 w 974571"/>
                <a:gd name="connsiteY2" fmla="*/ 399220 h 399220"/>
                <a:gd name="connsiteX3" fmla="*/ 0 w 974571"/>
                <a:gd name="connsiteY3" fmla="*/ 399220 h 399220"/>
                <a:gd name="connsiteX4" fmla="*/ 0 w 974571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71" h="399220" extrusionOk="0">
                  <a:moveTo>
                    <a:pt x="0" y="0"/>
                  </a:moveTo>
                  <a:cubicBezTo>
                    <a:pt x="267228" y="-5120"/>
                    <a:pt x="659705" y="74713"/>
                    <a:pt x="974571" y="0"/>
                  </a:cubicBezTo>
                  <a:cubicBezTo>
                    <a:pt x="969045" y="80452"/>
                    <a:pt x="966384" y="294932"/>
                    <a:pt x="974571" y="399220"/>
                  </a:cubicBezTo>
                  <a:cubicBezTo>
                    <a:pt x="663604" y="351938"/>
                    <a:pt x="302162" y="395304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18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stream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127E7C-1982-4134-896F-628D0CF26475}"/>
                </a:ext>
              </a:extLst>
            </p:cNvPr>
            <p:cNvGrpSpPr/>
            <p:nvPr/>
          </p:nvGrpSpPr>
          <p:grpSpPr>
            <a:xfrm>
              <a:off x="6726862" y="4136584"/>
              <a:ext cx="3623780" cy="209961"/>
              <a:chOff x="7545728" y="4136584"/>
              <a:chExt cx="3623780" cy="209961"/>
            </a:xfrm>
          </p:grpSpPr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370C7AAC-CF10-436E-8807-E1979FC988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545728" y="4257875"/>
                <a:ext cx="362378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B54BB19-3A5F-46CD-BA5B-86B70EA0D72A}"/>
                  </a:ext>
                </a:extLst>
              </p:cNvPr>
              <p:cNvSpPr/>
              <p:nvPr/>
            </p:nvSpPr>
            <p:spPr bwMode="auto">
              <a:xfrm>
                <a:off x="9117843" y="4137256"/>
                <a:ext cx="209289" cy="209289"/>
              </a:xfrm>
              <a:prstGeom prst="ellipse">
                <a:avLst/>
              </a:prstGeom>
              <a:solidFill>
                <a:srgbClr val="F79433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744BC8-5217-4FA8-A012-C11E5629ECD9}"/>
                  </a:ext>
                </a:extLst>
              </p:cNvPr>
              <p:cNvSpPr/>
              <p:nvPr/>
            </p:nvSpPr>
            <p:spPr bwMode="auto">
              <a:xfrm>
                <a:off x="10126860" y="4136585"/>
                <a:ext cx="209289" cy="209289"/>
              </a:xfrm>
              <a:prstGeom prst="ellipse">
                <a:avLst/>
              </a:prstGeom>
              <a:solidFill>
                <a:srgbClr val="ED1E2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9F5284F-121C-4D0B-93DE-6B2286194CED}"/>
                  </a:ext>
                </a:extLst>
              </p:cNvPr>
              <p:cNvSpPr/>
              <p:nvPr/>
            </p:nvSpPr>
            <p:spPr bwMode="auto">
              <a:xfrm>
                <a:off x="8318115" y="4136584"/>
                <a:ext cx="209289" cy="209289"/>
              </a:xfrm>
              <a:prstGeom prst="ellipse">
                <a:avLst/>
              </a:prstGeom>
              <a:solidFill>
                <a:srgbClr val="8056A4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5F6F0-999B-44EC-BC9A-A9861686E1F2}"/>
              </a:ext>
            </a:extLst>
          </p:cNvPr>
          <p:cNvGrpSpPr/>
          <p:nvPr/>
        </p:nvGrpSpPr>
        <p:grpSpPr>
          <a:xfrm>
            <a:off x="9307994" y="3369143"/>
            <a:ext cx="1042648" cy="318428"/>
            <a:chOff x="9307994" y="3369143"/>
            <a:chExt cx="1042648" cy="31842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E8CE59-382A-4D37-B149-D59BE5525EE1}"/>
                </a:ext>
              </a:extLst>
            </p:cNvPr>
            <p:cNvSpPr/>
            <p:nvPr/>
          </p:nvSpPr>
          <p:spPr bwMode="auto">
            <a:xfrm>
              <a:off x="9307994" y="3428206"/>
              <a:ext cx="209289" cy="20928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_x365474104">
              <a:extLst>
                <a:ext uri="{FF2B5EF4-FFF2-40B4-BE49-F238E27FC236}">
                  <a16:creationId xmlns:a16="http://schemas.microsoft.com/office/drawing/2014/main" id="{1039EC51-A2B0-4D21-9264-071EEC4A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3262" y="3369143"/>
              <a:ext cx="847380" cy="318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1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: Data</a:t>
              </a:r>
              <a:endParaRPr lang="en-US" altLang="ko-KR" sz="1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5" name="_x365474104">
            <a:extLst>
              <a:ext uri="{FF2B5EF4-FFF2-40B4-BE49-F238E27FC236}">
                <a16:creationId xmlns:a16="http://schemas.microsoft.com/office/drawing/2014/main" id="{900D5CAA-F025-4252-83B0-CBD605DE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096" y="1774677"/>
            <a:ext cx="290263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3498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1917948" y="3572222"/>
            <a:ext cx="8352928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</a:t>
            </a:r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+ </a:t>
            </a:r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선언형 </a:t>
            </a:r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+ </a:t>
            </a:r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</a:t>
            </a:r>
            <a:endParaRPr lang="en-US" altLang="ko-KR" sz="28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8085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1" name="_x365474104">
            <a:extLst>
              <a:ext uri="{FF2B5EF4-FFF2-40B4-BE49-F238E27FC236}">
                <a16:creationId xmlns:a16="http://schemas.microsoft.com/office/drawing/2014/main" id="{237659D2-A6B9-4448-BEEE-22BD1C02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108" y="2175965"/>
            <a:ext cx="187220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 </a:t>
            </a:r>
          </a:p>
        </p:txBody>
      </p:sp>
      <p:sp>
        <p:nvSpPr>
          <p:cNvPr id="36" name="_x365474104">
            <a:extLst>
              <a:ext uri="{FF2B5EF4-FFF2-40B4-BE49-F238E27FC236}">
                <a16:creationId xmlns:a16="http://schemas.microsoft.com/office/drawing/2014/main" id="{A79E7DC9-2A7F-4588-B9B1-77640C57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42" y="1988046"/>
            <a:ext cx="4001268" cy="79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Data source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data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생성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대상자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2E1770FD-7E5C-4EE6-97DC-FBCF2AB1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124" y="5060227"/>
            <a:ext cx="1584176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</a:p>
        </p:txBody>
      </p:sp>
      <p:sp>
        <p:nvSpPr>
          <p:cNvPr id="38" name="_x365474104">
            <a:extLst>
              <a:ext uri="{FF2B5EF4-FFF2-40B4-BE49-F238E27FC236}">
                <a16:creationId xmlns:a16="http://schemas.microsoft.com/office/drawing/2014/main" id="{CE63C288-4D36-4CDC-BECD-7112017C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42" y="4875197"/>
            <a:ext cx="5873474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데이터 변환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생성과 같은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관련 기능 제공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D66B2726-3BB7-4B80-8B80-0DC93FF8B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351" y="3683872"/>
            <a:ext cx="128772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Stream</a:t>
            </a:r>
          </a:p>
        </p:txBody>
      </p:sp>
      <p:sp>
        <p:nvSpPr>
          <p:cNvPr id="39" name="_x365474104">
            <a:extLst>
              <a:ext uri="{FF2B5EF4-FFF2-40B4-BE49-F238E27FC236}">
                <a16:creationId xmlns:a16="http://schemas.microsoft.com/office/drawing/2014/main" id="{2861FD8E-8D76-4C8F-918C-94C98F309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590" y="3498842"/>
            <a:ext cx="5697033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데이터의 흐름을 의미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onNext, onError, onComplete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등의 이벤트 발생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418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_x365474104">
            <a:extLst>
              <a:ext uri="{FF2B5EF4-FFF2-40B4-BE49-F238E27FC236}">
                <a16:creationId xmlns:a16="http://schemas.microsoft.com/office/drawing/2014/main" id="{9463AF90-2DE8-444C-8BD2-E6891C81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8" y="3683870"/>
            <a:ext cx="1656185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</a:t>
            </a:r>
          </a:p>
        </p:txBody>
      </p:sp>
      <p:sp>
        <p:nvSpPr>
          <p:cNvPr id="18" name="_x365474104">
            <a:extLst>
              <a:ext uri="{FF2B5EF4-FFF2-40B4-BE49-F238E27FC236}">
                <a16:creationId xmlns:a16="http://schemas.microsoft.com/office/drawing/2014/main" id="{97E3DB30-BF8D-467D-A388-3AD89BD56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421" y="3498842"/>
            <a:ext cx="8141105" cy="78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이벤트를 받을 수 있도록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연결해주는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</a:p>
        </p:txBody>
      </p:sp>
      <p:sp>
        <p:nvSpPr>
          <p:cNvPr id="14" name="_x365474104">
            <a:extLst>
              <a:ext uri="{FF2B5EF4-FFF2-40B4-BE49-F238E27FC236}">
                <a16:creationId xmlns:a16="http://schemas.microsoft.com/office/drawing/2014/main" id="{73949027-FEAE-42A1-B815-C13FBD52B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63" y="2178854"/>
            <a:ext cx="1593856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</a:p>
        </p:txBody>
      </p:sp>
      <p:sp>
        <p:nvSpPr>
          <p:cNvPr id="15" name="_x365474104">
            <a:extLst>
              <a:ext uri="{FF2B5EF4-FFF2-40B4-BE49-F238E27FC236}">
                <a16:creationId xmlns:a16="http://schemas.microsoft.com/office/drawing/2014/main" id="{3BD5E1C5-E815-42BE-994D-CB819E56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421" y="1993824"/>
            <a:ext cx="7709057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</a:t>
            </a: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에서 특정 이벤트 발생 시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데이터로 정해진 작업 수행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0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F92B32-388B-4D48-A24E-544C47801F1A}"/>
              </a:ext>
            </a:extLst>
          </p:cNvPr>
          <p:cNvCxnSpPr>
            <a:cxnSpLocks/>
          </p:cNvCxnSpPr>
          <p:nvPr/>
        </p:nvCxnSpPr>
        <p:spPr bwMode="auto">
          <a:xfrm>
            <a:off x="3934172" y="3860254"/>
            <a:ext cx="48965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8FD263-A545-4891-8AB4-C37F0C0FCB95}"/>
              </a:ext>
            </a:extLst>
          </p:cNvPr>
          <p:cNvCxnSpPr/>
          <p:nvPr/>
        </p:nvCxnSpPr>
        <p:spPr bwMode="auto">
          <a:xfrm>
            <a:off x="8331532" y="3698123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86D3627D-DD7C-408A-BF90-053C0761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96" y="4641264"/>
            <a:ext cx="1656184" cy="432048"/>
          </a:xfrm>
          <a:custGeom>
            <a:avLst/>
            <a:gdLst>
              <a:gd name="connsiteX0" fmla="*/ 0 w 1656184"/>
              <a:gd name="connsiteY0" fmla="*/ 0 h 432048"/>
              <a:gd name="connsiteX1" fmla="*/ 1656184 w 1656184"/>
              <a:gd name="connsiteY1" fmla="*/ 0 h 432048"/>
              <a:gd name="connsiteX2" fmla="*/ 1656184 w 1656184"/>
              <a:gd name="connsiteY2" fmla="*/ 432048 h 432048"/>
              <a:gd name="connsiteX3" fmla="*/ 0 w 1656184"/>
              <a:gd name="connsiteY3" fmla="*/ 432048 h 432048"/>
              <a:gd name="connsiteX4" fmla="*/ 0 w 1656184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432048" extrusionOk="0">
                <a:moveTo>
                  <a:pt x="0" y="0"/>
                </a:moveTo>
                <a:cubicBezTo>
                  <a:pt x="801972" y="-88004"/>
                  <a:pt x="1416667" y="-70882"/>
                  <a:pt x="1656184" y="0"/>
                </a:cubicBezTo>
                <a:cubicBezTo>
                  <a:pt x="1668275" y="58269"/>
                  <a:pt x="1645215" y="381590"/>
                  <a:pt x="1656184" y="432048"/>
                </a:cubicBezTo>
                <a:cubicBezTo>
                  <a:pt x="1213900" y="357600"/>
                  <a:pt x="212039" y="523995"/>
                  <a:pt x="0" y="432048"/>
                </a:cubicBezTo>
                <a:cubicBezTo>
                  <a:pt x="16770" y="371426"/>
                  <a:pt x="11283" y="66222"/>
                  <a:pt x="0" y="0"/>
                </a:cubicBez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373927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A11F541F-52B2-4907-AE02-84E8D7C6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126" y="4021467"/>
            <a:ext cx="1612698" cy="399220"/>
          </a:xfrm>
          <a:custGeom>
            <a:avLst/>
            <a:gdLst>
              <a:gd name="connsiteX0" fmla="*/ 0 w 1612698"/>
              <a:gd name="connsiteY0" fmla="*/ 0 h 399220"/>
              <a:gd name="connsiteX1" fmla="*/ 1612698 w 1612698"/>
              <a:gd name="connsiteY1" fmla="*/ 0 h 399220"/>
              <a:gd name="connsiteX2" fmla="*/ 1612698 w 1612698"/>
              <a:gd name="connsiteY2" fmla="*/ 399220 h 399220"/>
              <a:gd name="connsiteX3" fmla="*/ 0 w 1612698"/>
              <a:gd name="connsiteY3" fmla="*/ 399220 h 399220"/>
              <a:gd name="connsiteX4" fmla="*/ 0 w 1612698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698" h="399220" extrusionOk="0">
                <a:moveTo>
                  <a:pt x="0" y="0"/>
                </a:moveTo>
                <a:cubicBezTo>
                  <a:pt x="588426" y="-34310"/>
                  <a:pt x="1020405" y="-20441"/>
                  <a:pt x="1612698" y="0"/>
                </a:cubicBezTo>
                <a:cubicBezTo>
                  <a:pt x="1607172" y="80452"/>
                  <a:pt x="1604511" y="294932"/>
                  <a:pt x="1612698" y="399220"/>
                </a:cubicBezTo>
                <a:cubicBezTo>
                  <a:pt x="957105" y="369043"/>
                  <a:pt x="655791" y="357134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Data stream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9ED7DA-FD31-4E97-8215-586F95F164DB}"/>
              </a:ext>
            </a:extLst>
          </p:cNvPr>
          <p:cNvGrpSpPr/>
          <p:nvPr/>
        </p:nvGrpSpPr>
        <p:grpSpPr>
          <a:xfrm>
            <a:off x="3986648" y="3380773"/>
            <a:ext cx="4916074" cy="663051"/>
            <a:chOff x="4279925" y="3317310"/>
            <a:chExt cx="4916074" cy="663051"/>
          </a:xfrm>
        </p:grpSpPr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2AC941B8-754A-44C8-8DA4-F6B19B9BDD98}"/>
                </a:ext>
              </a:extLst>
            </p:cNvPr>
            <p:cNvSpPr/>
            <p:nvPr/>
          </p:nvSpPr>
          <p:spPr bwMode="auto">
            <a:xfrm>
              <a:off x="4279925" y="3317310"/>
              <a:ext cx="216023" cy="21362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AABE53-B02C-470C-85F2-7411D2EBC8BD}"/>
                </a:ext>
              </a:extLst>
            </p:cNvPr>
            <p:cNvSpPr/>
            <p:nvPr/>
          </p:nvSpPr>
          <p:spPr bwMode="auto">
            <a:xfrm>
              <a:off x="4387937" y="3621662"/>
              <a:ext cx="4808062" cy="3586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87D5A56-973F-4E15-A03F-FA81061DDE46}"/>
              </a:ext>
            </a:extLst>
          </p:cNvPr>
          <p:cNvSpPr/>
          <p:nvPr/>
        </p:nvSpPr>
        <p:spPr bwMode="auto">
          <a:xfrm>
            <a:off x="4989860" y="3755609"/>
            <a:ext cx="209289" cy="209289"/>
          </a:xfrm>
          <a:prstGeom prst="ellipse">
            <a:avLst/>
          </a:prstGeom>
          <a:solidFill>
            <a:srgbClr val="51C24B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FEE473-6FD1-40A4-B259-B96AC9463623}"/>
              </a:ext>
            </a:extLst>
          </p:cNvPr>
          <p:cNvSpPr/>
          <p:nvPr/>
        </p:nvSpPr>
        <p:spPr bwMode="auto">
          <a:xfrm>
            <a:off x="6154048" y="3755609"/>
            <a:ext cx="209289" cy="209289"/>
          </a:xfrm>
          <a:prstGeom prst="ellipse">
            <a:avLst/>
          </a:prstGeom>
          <a:solidFill>
            <a:srgbClr val="8056A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C442850-81B0-4BEB-9FB7-44272C5C2964}"/>
              </a:ext>
            </a:extLst>
          </p:cNvPr>
          <p:cNvSpPr/>
          <p:nvPr/>
        </p:nvSpPr>
        <p:spPr bwMode="auto">
          <a:xfrm>
            <a:off x="5780931" y="3755609"/>
            <a:ext cx="209289" cy="209289"/>
          </a:xfrm>
          <a:prstGeom prst="ellipse">
            <a:avLst/>
          </a:prstGeom>
          <a:solidFill>
            <a:srgbClr val="05A7E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86122-5B93-469B-BB15-D0A8CF7BF307}"/>
              </a:ext>
            </a:extLst>
          </p:cNvPr>
          <p:cNvSpPr/>
          <p:nvPr/>
        </p:nvSpPr>
        <p:spPr bwMode="auto">
          <a:xfrm>
            <a:off x="4270686" y="3757333"/>
            <a:ext cx="209289" cy="209289"/>
          </a:xfrm>
          <a:prstGeom prst="ellipse">
            <a:avLst/>
          </a:prstGeom>
          <a:solidFill>
            <a:srgbClr val="0B4EA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E3ACB4-BF16-4BCA-A3DF-9F478725A54B}"/>
              </a:ext>
            </a:extLst>
          </p:cNvPr>
          <p:cNvSpPr/>
          <p:nvPr/>
        </p:nvSpPr>
        <p:spPr bwMode="auto">
          <a:xfrm>
            <a:off x="7010537" y="3755609"/>
            <a:ext cx="209289" cy="209289"/>
          </a:xfrm>
          <a:prstGeom prst="ellipse">
            <a:avLst/>
          </a:prstGeom>
          <a:solidFill>
            <a:srgbClr val="F794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02E70B-E1E6-40A0-87B6-2447342FFF14}"/>
              </a:ext>
            </a:extLst>
          </p:cNvPr>
          <p:cNvSpPr/>
          <p:nvPr/>
        </p:nvSpPr>
        <p:spPr bwMode="auto">
          <a:xfrm>
            <a:off x="8021816" y="3754938"/>
            <a:ext cx="209289" cy="209289"/>
          </a:xfrm>
          <a:prstGeom prst="ellipse">
            <a:avLst/>
          </a:prstGeom>
          <a:solidFill>
            <a:srgbClr val="ED1E2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2205980" y="3644230"/>
            <a:ext cx="1944216" cy="432048"/>
          </a:xfrm>
          <a:custGeom>
            <a:avLst/>
            <a:gdLst>
              <a:gd name="connsiteX0" fmla="*/ 0 w 1944216"/>
              <a:gd name="connsiteY0" fmla="*/ 0 h 432048"/>
              <a:gd name="connsiteX1" fmla="*/ 1944216 w 1944216"/>
              <a:gd name="connsiteY1" fmla="*/ 0 h 432048"/>
              <a:gd name="connsiteX2" fmla="*/ 1944216 w 1944216"/>
              <a:gd name="connsiteY2" fmla="*/ 432048 h 432048"/>
              <a:gd name="connsiteX3" fmla="*/ 0 w 1944216"/>
              <a:gd name="connsiteY3" fmla="*/ 432048 h 432048"/>
              <a:gd name="connsiteX4" fmla="*/ 0 w 1944216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432048" fill="none" extrusionOk="0">
                <a:moveTo>
                  <a:pt x="0" y="0"/>
                </a:moveTo>
                <a:cubicBezTo>
                  <a:pt x="293176" y="162541"/>
                  <a:pt x="1365041" y="108931"/>
                  <a:pt x="1944216" y="0"/>
                </a:cubicBezTo>
                <a:cubicBezTo>
                  <a:pt x="1911898" y="135729"/>
                  <a:pt x="1912201" y="285289"/>
                  <a:pt x="1944216" y="432048"/>
                </a:cubicBezTo>
                <a:cubicBezTo>
                  <a:pt x="1282705" y="444306"/>
                  <a:pt x="729468" y="571708"/>
                  <a:pt x="0" y="432048"/>
                </a:cubicBezTo>
                <a:cubicBezTo>
                  <a:pt x="-21310" y="220957"/>
                  <a:pt x="-15858" y="72621"/>
                  <a:pt x="0" y="0"/>
                </a:cubicBezTo>
                <a:close/>
              </a:path>
              <a:path w="1944216" h="432048" stroke="0" extrusionOk="0">
                <a:moveTo>
                  <a:pt x="0" y="0"/>
                </a:moveTo>
                <a:cubicBezTo>
                  <a:pt x="805430" y="-98322"/>
                  <a:pt x="1606260" y="-78723"/>
                  <a:pt x="1944216" y="0"/>
                </a:cubicBezTo>
                <a:cubicBezTo>
                  <a:pt x="1907494" y="124746"/>
                  <a:pt x="1954232" y="382233"/>
                  <a:pt x="1944216" y="432048"/>
                </a:cubicBezTo>
                <a:cubicBezTo>
                  <a:pt x="1485901" y="523435"/>
                  <a:pt x="445449" y="322494"/>
                  <a:pt x="0" y="432048"/>
                </a:cubicBezTo>
                <a:cubicBezTo>
                  <a:pt x="-29806" y="281112"/>
                  <a:pt x="-36449" y="9447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5265792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DE39AE-B60D-4501-BCA3-E4CFD314F433}"/>
              </a:ext>
            </a:extLst>
          </p:cNvPr>
          <p:cNvCxnSpPr>
            <a:cxnSpLocks/>
            <a:endCxn id="38915" idx="2"/>
          </p:cNvCxnSpPr>
          <p:nvPr/>
        </p:nvCxnSpPr>
        <p:spPr bwMode="auto">
          <a:xfrm flipV="1">
            <a:off x="3178088" y="4076278"/>
            <a:ext cx="0" cy="5649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_x365474104">
            <a:extLst>
              <a:ext uri="{FF2B5EF4-FFF2-40B4-BE49-F238E27FC236}">
                <a16:creationId xmlns:a16="http://schemas.microsoft.com/office/drawing/2014/main" id="{5F76D71E-4337-45D6-BBE4-9DB0B00A8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389" y="3000767"/>
            <a:ext cx="1542539" cy="399220"/>
          </a:xfrm>
          <a:custGeom>
            <a:avLst/>
            <a:gdLst>
              <a:gd name="connsiteX0" fmla="*/ 0 w 1542539"/>
              <a:gd name="connsiteY0" fmla="*/ 0 h 399220"/>
              <a:gd name="connsiteX1" fmla="*/ 1542539 w 1542539"/>
              <a:gd name="connsiteY1" fmla="*/ 0 h 399220"/>
              <a:gd name="connsiteX2" fmla="*/ 1542539 w 1542539"/>
              <a:gd name="connsiteY2" fmla="*/ 399220 h 399220"/>
              <a:gd name="connsiteX3" fmla="*/ 0 w 1542539"/>
              <a:gd name="connsiteY3" fmla="*/ 399220 h 399220"/>
              <a:gd name="connsiteX4" fmla="*/ 0 w 1542539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539" h="399220" extrusionOk="0">
                <a:moveTo>
                  <a:pt x="0" y="0"/>
                </a:moveTo>
                <a:cubicBezTo>
                  <a:pt x="287231" y="46522"/>
                  <a:pt x="1004953" y="-97058"/>
                  <a:pt x="1542539" y="0"/>
                </a:cubicBezTo>
                <a:cubicBezTo>
                  <a:pt x="1537013" y="80452"/>
                  <a:pt x="1534352" y="294932"/>
                  <a:pt x="1542539" y="399220"/>
                </a:cubicBezTo>
                <a:cubicBezTo>
                  <a:pt x="1307264" y="341924"/>
                  <a:pt x="598903" y="381283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onSubscribe</a:t>
            </a: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A7AC2D9C-D5A8-4B53-9735-5998D2422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455" y="300003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B11106B2-7DA5-4ACD-B67A-F9AA1040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376" y="300003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7" name="_x365474104">
            <a:extLst>
              <a:ext uri="{FF2B5EF4-FFF2-40B4-BE49-F238E27FC236}">
                <a16:creationId xmlns:a16="http://schemas.microsoft.com/office/drawing/2014/main" id="{31C0F7E0-71A6-4C73-AF7D-79AED792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700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7C9CB6A8-A568-4CCC-BF41-7C9E2A67C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817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F07FFBF4-CED4-4C0F-816C-297E1AC0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306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93CA3040-E51B-44B3-9637-14A302F6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585" y="2994381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849C7635-21B1-4806-8648-A9D3062D3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689" y="2994381"/>
            <a:ext cx="1517305" cy="399220"/>
          </a:xfrm>
          <a:custGeom>
            <a:avLst/>
            <a:gdLst>
              <a:gd name="connsiteX0" fmla="*/ 0 w 1517305"/>
              <a:gd name="connsiteY0" fmla="*/ 0 h 399220"/>
              <a:gd name="connsiteX1" fmla="*/ 1517305 w 1517305"/>
              <a:gd name="connsiteY1" fmla="*/ 0 h 399220"/>
              <a:gd name="connsiteX2" fmla="*/ 1517305 w 1517305"/>
              <a:gd name="connsiteY2" fmla="*/ 399220 h 399220"/>
              <a:gd name="connsiteX3" fmla="*/ 0 w 1517305"/>
              <a:gd name="connsiteY3" fmla="*/ 399220 h 399220"/>
              <a:gd name="connsiteX4" fmla="*/ 0 w 151730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305" h="399220" extrusionOk="0">
                <a:moveTo>
                  <a:pt x="0" y="0"/>
                </a:moveTo>
                <a:cubicBezTo>
                  <a:pt x="560366" y="64259"/>
                  <a:pt x="812256" y="-112040"/>
                  <a:pt x="1517305" y="0"/>
                </a:cubicBezTo>
                <a:cubicBezTo>
                  <a:pt x="1511779" y="80452"/>
                  <a:pt x="1509118" y="294932"/>
                  <a:pt x="1517305" y="399220"/>
                </a:cubicBezTo>
                <a:cubicBezTo>
                  <a:pt x="1041363" y="338838"/>
                  <a:pt x="705883" y="270320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onComplete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C5253087-9861-4534-96B7-5F3CB4AD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707" y="4153286"/>
            <a:ext cx="1294675" cy="399220"/>
          </a:xfrm>
          <a:custGeom>
            <a:avLst/>
            <a:gdLst>
              <a:gd name="connsiteX0" fmla="*/ 0 w 1294675"/>
              <a:gd name="connsiteY0" fmla="*/ 0 h 399220"/>
              <a:gd name="connsiteX1" fmla="*/ 1294675 w 1294675"/>
              <a:gd name="connsiteY1" fmla="*/ 0 h 399220"/>
              <a:gd name="connsiteX2" fmla="*/ 1294675 w 1294675"/>
              <a:gd name="connsiteY2" fmla="*/ 399220 h 399220"/>
              <a:gd name="connsiteX3" fmla="*/ 0 w 1294675"/>
              <a:gd name="connsiteY3" fmla="*/ 399220 h 399220"/>
              <a:gd name="connsiteX4" fmla="*/ 0 w 129467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75" h="399220" extrusionOk="0">
                <a:moveTo>
                  <a:pt x="0" y="0"/>
                </a:moveTo>
                <a:cubicBezTo>
                  <a:pt x="456554" y="7704"/>
                  <a:pt x="1126152" y="-58804"/>
                  <a:pt x="1294675" y="0"/>
                </a:cubicBezTo>
                <a:cubicBezTo>
                  <a:pt x="1289149" y="80452"/>
                  <a:pt x="1286488" y="294932"/>
                  <a:pt x="1294675" y="399220"/>
                </a:cubicBezTo>
                <a:cubicBezTo>
                  <a:pt x="983430" y="423222"/>
                  <a:pt x="480711" y="412916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4284126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513E-6 9.88655E-7 L 0.02214 9.88655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9.88655E-7 L 0.08127 9.88655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7 9.88655E-7 L 0.14574 9.88655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74 9.88655E-7 L 0.17583 9.88655E-7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83 9.88655E-7 L 0.24668 9.88655E-7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68 9.88655E-7 L 0.32939 9.88655E-7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9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39 9.88655E-7 L 0.34944 9.88655E-7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44 9.88655E-7 L 0.36716 9.88655E-7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5" grpId="0" animBg="1"/>
      <p:bldP spid="12" grpId="0" animBg="1"/>
      <p:bldP spid="13" grpId="0" animBg="1"/>
      <p:bldP spid="15" grpId="0" animBg="1"/>
      <p:bldP spid="16" grpId="0" animBg="1"/>
      <p:bldP spid="11" grpId="0" animBg="1"/>
      <p:bldP spid="22" grpId="0"/>
      <p:bldP spid="22" grpId="1"/>
      <p:bldP spid="23" grpId="0"/>
      <p:bldP spid="23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특징 및 장</a:t>
            </a:r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B01EB-696C-4D40-9DE4-9CF8016B0953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7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8B09B24-BDAD-43CB-8E5E-2EF7A8BA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105762"/>
              </p:ext>
            </p:extLst>
          </p:nvPr>
        </p:nvGraphicFramePr>
        <p:xfrm>
          <a:off x="1089855" y="2564110"/>
          <a:ext cx="10009113" cy="24173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36371">
                  <a:extLst>
                    <a:ext uri="{9D8B030D-6E8A-4147-A177-3AD203B41FA5}">
                      <a16:colId xmlns:a16="http://schemas.microsoft.com/office/drawing/2014/main" val="1503074105"/>
                    </a:ext>
                  </a:extLst>
                </a:gridCol>
                <a:gridCol w="3336371">
                  <a:extLst>
                    <a:ext uri="{9D8B030D-6E8A-4147-A177-3AD203B41FA5}">
                      <a16:colId xmlns:a16="http://schemas.microsoft.com/office/drawing/2014/main" val="3775555208"/>
                    </a:ext>
                  </a:extLst>
                </a:gridCol>
                <a:gridCol w="3336371">
                  <a:extLst>
                    <a:ext uri="{9D8B030D-6E8A-4147-A177-3AD203B41FA5}">
                      <a16:colId xmlns:a16="http://schemas.microsoft.com/office/drawing/2014/main" val="698490770"/>
                    </a:ext>
                  </a:extLst>
                </a:gridCol>
              </a:tblGrid>
              <a:tr h="57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Create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ExtraBold" panose="020B0600000101010101" charset="-127"/>
                        <a:ea typeface="나눔스퀘어라운드 ExtraBold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Combine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ExtraBold" panose="020B0600000101010101" charset="-127"/>
                        <a:ea typeface="나눔스퀘어라운드 ExtraBold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Listen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82861"/>
                  </a:ext>
                </a:extLst>
              </a:tr>
              <a:tr h="18425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과 데이터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의 생성이 쉽다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.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Query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와 같은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Operator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를</a:t>
                      </a:r>
                      <a:endParaRPr lang="en-US" altLang="ko-KR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사용한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 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구성 및 변환이</a:t>
                      </a:r>
                      <a:endParaRPr lang="en-US" altLang="ko-KR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자유롭다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반응형이라는 특성에 맞게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Observable 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을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subscribe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하여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side effect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수행이 가능하다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.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08253"/>
                  </a:ext>
                </a:extLst>
              </a:tr>
            </a:tbl>
          </a:graphicData>
        </a:graphic>
      </p:graphicFrame>
      <p:sp>
        <p:nvSpPr>
          <p:cNvPr id="23" name="_x365474104">
            <a:extLst>
              <a:ext uri="{FF2B5EF4-FFF2-40B4-BE49-F238E27FC236}">
                <a16:creationId xmlns:a16="http://schemas.microsoft.com/office/drawing/2014/main" id="{9DDDA3E1-99A8-4EE7-AF6D-80DFE972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140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7" name="_x365474104">
            <a:extLst>
              <a:ext uri="{FF2B5EF4-FFF2-40B4-BE49-F238E27FC236}">
                <a16:creationId xmlns:a16="http://schemas.microsoft.com/office/drawing/2014/main" id="{CF74D6C9-845A-4D8B-ADC1-29E54BCAB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통해 복잡한 상태 저장 프로그램을 피할 수 있다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복잡한 코드를 몇 줄의 코드로 표현 가능하다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algn="just"/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     (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특정상황의 경우 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코드가 더 복잡해지기도 함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처리에서 오류처리를 위한 적절한 메커니즘을 제공한다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저수준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스레딩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동기화 및 동시성 문제 추상화가 가능하다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3EB1EA5E-679E-4655-9B5A-E75CC9AD5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100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56320F3C-AF28-4BCF-AF6C-A89E4B5D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비동기적으로 데이터를 가져올 때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사용하기 때문에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Callback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처리 불필요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Scheduler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를 통한 편한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Thread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 및 동시성 문제 해결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여러 언어에서 제공하며 특정 언어에서 익숙해진다면 동작하는 방식은 동일하기 때문에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   </a:t>
            </a:r>
            <a:r>
              <a:rPr lang="en-US" altLang="ko-KR" sz="1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다른 언어에서도 편하게 사용 가능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확장성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OpenSource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LOC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 줄어들고 가독성 향상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onError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와 같은 이벤트를 통해 비동기 오류처리 제공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C30F403C-6997-4450-917E-E791CFE6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장점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4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56320F3C-AF28-4BCF-AF6C-A89E4B5D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처음에 학습이 어려움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(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가장 큰 단점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부족한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설명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디버깅이 어려움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C30F403C-6997-4450-917E-E791CFE6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54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_x143594088"/>
          <p:cNvSpPr>
            <a:spLocks noChangeArrowheads="1"/>
          </p:cNvSpPr>
          <p:nvPr/>
        </p:nvSpPr>
        <p:spPr bwMode="auto">
          <a:xfrm>
            <a:off x="1473200" y="1195388"/>
            <a:ext cx="1071562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목</a:t>
            </a:r>
            <a:r>
              <a:rPr lang="en-US" alt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차</a:t>
            </a:r>
            <a:endParaRPr lang="en-US" altLang="ko-KR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748" name="_x143597040"/>
          <p:cNvSpPr>
            <a:spLocks noChangeArrowheads="1"/>
          </p:cNvSpPr>
          <p:nvPr/>
        </p:nvSpPr>
        <p:spPr bwMode="auto">
          <a:xfrm>
            <a:off x="1471299" y="2705793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1.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란</a:t>
            </a:r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?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49" name="_x143598336"/>
          <p:cNvSpPr>
            <a:spLocks noChangeArrowheads="1"/>
          </p:cNvSpPr>
          <p:nvPr/>
        </p:nvSpPr>
        <p:spPr bwMode="auto">
          <a:xfrm>
            <a:off x="1471299" y="3396355"/>
            <a:ext cx="817721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2. Rx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 특징 및 장</a:t>
            </a:r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단점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0" name="_x143599632"/>
          <p:cNvSpPr>
            <a:spLocks noChangeArrowheads="1"/>
          </p:cNvSpPr>
          <p:nvPr/>
        </p:nvSpPr>
        <p:spPr bwMode="auto">
          <a:xfrm>
            <a:off x="1471299" y="408691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3.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사용법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1" name="_x143600928"/>
          <p:cNvSpPr>
            <a:spLocks noChangeArrowheads="1"/>
          </p:cNvSpPr>
          <p:nvPr/>
        </p:nvSpPr>
        <p:spPr bwMode="auto">
          <a:xfrm>
            <a:off x="1471299" y="477906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4.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 예시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49E6DA-1EA7-4533-8DC1-D7F959E3B573}"/>
              </a:ext>
            </a:extLst>
          </p:cNvPr>
          <p:cNvSpPr/>
          <p:nvPr/>
        </p:nvSpPr>
        <p:spPr bwMode="auto">
          <a:xfrm>
            <a:off x="11206980" y="0"/>
            <a:ext cx="981845" cy="76391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272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사용법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6302B0-15FC-4987-82FC-CD0C4CC50977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5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2B56E1-0C5F-45F6-A8A4-956510896798}"/>
              </a:ext>
            </a:extLst>
          </p:cNvPr>
          <p:cNvGrpSpPr/>
          <p:nvPr/>
        </p:nvGrpSpPr>
        <p:grpSpPr>
          <a:xfrm>
            <a:off x="3159352" y="2708126"/>
            <a:ext cx="5870120" cy="2417947"/>
            <a:chOff x="3159352" y="1791782"/>
            <a:chExt cx="5870120" cy="241794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840BD8-F40A-4A4C-8B0F-EA0423861CC4}"/>
                </a:ext>
              </a:extLst>
            </p:cNvPr>
            <p:cNvGrpSpPr/>
            <p:nvPr/>
          </p:nvGrpSpPr>
          <p:grpSpPr>
            <a:xfrm>
              <a:off x="3159352" y="1791782"/>
              <a:ext cx="5870120" cy="811609"/>
              <a:chOff x="3159352" y="1791782"/>
              <a:chExt cx="5870120" cy="811609"/>
            </a:xfrm>
          </p:grpSpPr>
          <p:sp>
            <p:nvSpPr>
              <p:cNvPr id="5" name="_x365474104">
                <a:extLst>
                  <a:ext uri="{FF2B5EF4-FFF2-40B4-BE49-F238E27FC236}">
                    <a16:creationId xmlns:a16="http://schemas.microsoft.com/office/drawing/2014/main" id="{EBA29599-1B2B-4451-A5DB-E1C813DD8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986" y="1791782"/>
                <a:ext cx="1386852" cy="503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ko-KR" sz="2800" dirty="0" err="1">
                    <a:solidFill>
                      <a:srgbClr val="17365F"/>
                    </a:solidFill>
                    <a:latin typeface="나눔스퀘어라운드 ExtraBold" pitchFamily="50" charset="-127"/>
                    <a:ea typeface="나눔스퀘어라운드 ExtraBold" pitchFamily="50" charset="-127"/>
                  </a:rPr>
                  <a:t>RxJava</a:t>
                </a:r>
                <a:endParaRPr lang="en-US" altLang="ko-KR" sz="1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174001-10D7-4A1E-88B8-075E875A684E}"/>
                  </a:ext>
                </a:extLst>
              </p:cNvPr>
              <p:cNvSpPr txBox="1"/>
              <p:nvPr/>
            </p:nvSpPr>
            <p:spPr>
              <a:xfrm>
                <a:off x="3159352" y="2295614"/>
                <a:ext cx="58701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“io.reactivex.rxjava:rxjava:3.1.3”</a:t>
                </a:r>
                <a:endParaRPr lang="ko-KR" altLang="en-US" sz="1400" dirty="0">
                  <a:latin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E29E14-D3FC-4F52-8AFC-387088857604}"/>
                </a:ext>
              </a:extLst>
            </p:cNvPr>
            <p:cNvGrpSpPr/>
            <p:nvPr/>
          </p:nvGrpSpPr>
          <p:grpSpPr>
            <a:xfrm>
              <a:off x="3159352" y="3118044"/>
              <a:ext cx="5870120" cy="1091685"/>
              <a:chOff x="3159352" y="3118044"/>
              <a:chExt cx="5870120" cy="1091685"/>
            </a:xfrm>
          </p:grpSpPr>
          <p:sp>
            <p:nvSpPr>
              <p:cNvPr id="11" name="_x365474104">
                <a:extLst>
                  <a:ext uri="{FF2B5EF4-FFF2-40B4-BE49-F238E27FC236}">
                    <a16:creationId xmlns:a16="http://schemas.microsoft.com/office/drawing/2014/main" id="{7A3D07D0-C5E4-448B-8BCE-51F45D0DA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627" y="3118044"/>
                <a:ext cx="1989570" cy="503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ko-KR" sz="2800" dirty="0" err="1">
                    <a:solidFill>
                      <a:srgbClr val="17365F"/>
                    </a:solidFill>
                    <a:latin typeface="나눔스퀘어라운드 ExtraBold" pitchFamily="50" charset="-127"/>
                    <a:ea typeface="나눔스퀘어라운드 ExtraBold" pitchFamily="50" charset="-127"/>
                  </a:rPr>
                  <a:t>RxAndroid</a:t>
                </a:r>
                <a:endParaRPr lang="en-US" altLang="ko-KR" sz="1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CD6ADC-3F5B-44C1-91D4-B1AF7426E868}"/>
                  </a:ext>
                </a:extLst>
              </p:cNvPr>
              <p:cNvSpPr txBox="1"/>
              <p:nvPr/>
            </p:nvSpPr>
            <p:spPr>
              <a:xfrm>
                <a:off x="3159352" y="3621876"/>
                <a:ext cx="5870120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“io.reactivex.rxjava3:rxandroid:3.0.0”</a:t>
                </a:r>
              </a:p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“io.reactivex.rxjava3:rxjava:3.1.3”</a:t>
                </a:r>
                <a:endParaRPr lang="ko-KR" altLang="en-US" sz="1400" dirty="0">
                  <a:latin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03449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DAD41-CC45-43FE-A6EB-F82660BFC1F5}"/>
              </a:ext>
            </a:extLst>
          </p:cNvPr>
          <p:cNvSpPr txBox="1"/>
          <p:nvPr/>
        </p:nvSpPr>
        <p:spPr>
          <a:xfrm>
            <a:off x="2689832" y="1411982"/>
            <a:ext cx="716626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Observable&lt;Integer&gt; exampleObservable = Observable.</a:t>
            </a:r>
            <a:r>
              <a:rPr lang="en-US" altLang="ko-KR" sz="14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exampleObservable.subscribe(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Observer&lt;Integer&gt;()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Integer integer)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lang="en-US" altLang="ko-KR" sz="1400" i="1" dirty="0">
                <a:solidFill>
                  <a:srgbClr val="88119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.println(integer)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onError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3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846B8F2-4C5E-499A-8539-047ED769874A}"/>
              </a:ext>
            </a:extLst>
          </p:cNvPr>
          <p:cNvSpPr txBox="1"/>
          <p:nvPr/>
        </p:nvSpPr>
        <p:spPr>
          <a:xfrm>
            <a:off x="2797268" y="4370338"/>
            <a:ext cx="7142645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Observable&lt;Integer&gt; exampleObservable = Observable.</a:t>
            </a:r>
            <a:r>
              <a:rPr lang="en-US" altLang="ko-KR" sz="14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exampleObservable.subscribe(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Observer&lt;Integer&gt;()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Integer integer)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lang="en-US" altLang="ko-KR" sz="1400" i="1" dirty="0">
                <a:solidFill>
                  <a:srgbClr val="88119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.println(integer)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onError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6E1F9C-ABE4-474F-9CEA-3D9EE911A2E4}"/>
              </a:ext>
            </a:extLst>
          </p:cNvPr>
          <p:cNvSpPr/>
          <p:nvPr/>
        </p:nvSpPr>
        <p:spPr bwMode="auto">
          <a:xfrm>
            <a:off x="-3" y="0"/>
            <a:ext cx="12188827" cy="29961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F92B32-388B-4D48-A24E-544C47801F1A}"/>
              </a:ext>
            </a:extLst>
          </p:cNvPr>
          <p:cNvCxnSpPr>
            <a:cxnSpLocks/>
          </p:cNvCxnSpPr>
          <p:nvPr/>
        </p:nvCxnSpPr>
        <p:spPr bwMode="auto">
          <a:xfrm>
            <a:off x="4044071" y="1451674"/>
            <a:ext cx="48965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8FD263-A545-4891-8AB4-C37F0C0FCB95}"/>
              </a:ext>
            </a:extLst>
          </p:cNvPr>
          <p:cNvCxnSpPr>
            <a:cxnSpLocks/>
          </p:cNvCxnSpPr>
          <p:nvPr/>
        </p:nvCxnSpPr>
        <p:spPr bwMode="auto">
          <a:xfrm>
            <a:off x="8441431" y="1289543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_x365474104">
            <a:extLst>
              <a:ext uri="{FF2B5EF4-FFF2-40B4-BE49-F238E27FC236}">
                <a16:creationId xmlns:a16="http://schemas.microsoft.com/office/drawing/2014/main" id="{86D3627D-DD7C-408A-BF90-053C0761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895" y="2232684"/>
            <a:ext cx="1656184" cy="432048"/>
          </a:xfrm>
          <a:custGeom>
            <a:avLst/>
            <a:gdLst>
              <a:gd name="connsiteX0" fmla="*/ 0 w 1656184"/>
              <a:gd name="connsiteY0" fmla="*/ 0 h 432048"/>
              <a:gd name="connsiteX1" fmla="*/ 1656184 w 1656184"/>
              <a:gd name="connsiteY1" fmla="*/ 0 h 432048"/>
              <a:gd name="connsiteX2" fmla="*/ 1656184 w 1656184"/>
              <a:gd name="connsiteY2" fmla="*/ 432048 h 432048"/>
              <a:gd name="connsiteX3" fmla="*/ 0 w 1656184"/>
              <a:gd name="connsiteY3" fmla="*/ 432048 h 432048"/>
              <a:gd name="connsiteX4" fmla="*/ 0 w 1656184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432048" extrusionOk="0">
                <a:moveTo>
                  <a:pt x="0" y="0"/>
                </a:moveTo>
                <a:cubicBezTo>
                  <a:pt x="801972" y="-88004"/>
                  <a:pt x="1416667" y="-70882"/>
                  <a:pt x="1656184" y="0"/>
                </a:cubicBezTo>
                <a:cubicBezTo>
                  <a:pt x="1668275" y="58269"/>
                  <a:pt x="1645215" y="381590"/>
                  <a:pt x="1656184" y="432048"/>
                </a:cubicBezTo>
                <a:cubicBezTo>
                  <a:pt x="1213900" y="357600"/>
                  <a:pt x="212039" y="523995"/>
                  <a:pt x="0" y="432048"/>
                </a:cubicBezTo>
                <a:cubicBezTo>
                  <a:pt x="16770" y="371426"/>
                  <a:pt x="11283" y="66222"/>
                  <a:pt x="0" y="0"/>
                </a:cubicBez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373927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A11F541F-52B2-4907-AE02-84E8D7C6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25" y="1612887"/>
            <a:ext cx="1612698" cy="399220"/>
          </a:xfrm>
          <a:custGeom>
            <a:avLst/>
            <a:gdLst>
              <a:gd name="connsiteX0" fmla="*/ 0 w 1612698"/>
              <a:gd name="connsiteY0" fmla="*/ 0 h 399220"/>
              <a:gd name="connsiteX1" fmla="*/ 1612698 w 1612698"/>
              <a:gd name="connsiteY1" fmla="*/ 0 h 399220"/>
              <a:gd name="connsiteX2" fmla="*/ 1612698 w 1612698"/>
              <a:gd name="connsiteY2" fmla="*/ 399220 h 399220"/>
              <a:gd name="connsiteX3" fmla="*/ 0 w 1612698"/>
              <a:gd name="connsiteY3" fmla="*/ 399220 h 399220"/>
              <a:gd name="connsiteX4" fmla="*/ 0 w 1612698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698" h="399220" extrusionOk="0">
                <a:moveTo>
                  <a:pt x="0" y="0"/>
                </a:moveTo>
                <a:cubicBezTo>
                  <a:pt x="588426" y="-34310"/>
                  <a:pt x="1020405" y="-20441"/>
                  <a:pt x="1612698" y="0"/>
                </a:cubicBezTo>
                <a:cubicBezTo>
                  <a:pt x="1607172" y="80452"/>
                  <a:pt x="1604511" y="294932"/>
                  <a:pt x="1612698" y="399220"/>
                </a:cubicBezTo>
                <a:cubicBezTo>
                  <a:pt x="957105" y="369043"/>
                  <a:pt x="655791" y="357134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Data stream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9ED7DA-FD31-4E97-8215-586F95F164DB}"/>
              </a:ext>
            </a:extLst>
          </p:cNvPr>
          <p:cNvGrpSpPr/>
          <p:nvPr/>
        </p:nvGrpSpPr>
        <p:grpSpPr>
          <a:xfrm>
            <a:off x="4096547" y="972193"/>
            <a:ext cx="4916074" cy="663051"/>
            <a:chOff x="4279925" y="3317310"/>
            <a:chExt cx="4916074" cy="663051"/>
          </a:xfrm>
        </p:grpSpPr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2AC941B8-754A-44C8-8DA4-F6B19B9BDD98}"/>
                </a:ext>
              </a:extLst>
            </p:cNvPr>
            <p:cNvSpPr/>
            <p:nvPr/>
          </p:nvSpPr>
          <p:spPr bwMode="auto">
            <a:xfrm>
              <a:off x="4279925" y="3317310"/>
              <a:ext cx="216023" cy="21362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AABE53-B02C-470C-85F2-7411D2EBC8BD}"/>
                </a:ext>
              </a:extLst>
            </p:cNvPr>
            <p:cNvSpPr/>
            <p:nvPr/>
          </p:nvSpPr>
          <p:spPr bwMode="auto">
            <a:xfrm>
              <a:off x="4387937" y="3621662"/>
              <a:ext cx="4808062" cy="3586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87D5A56-973F-4E15-A03F-FA81061DDE46}"/>
              </a:ext>
            </a:extLst>
          </p:cNvPr>
          <p:cNvSpPr/>
          <p:nvPr/>
        </p:nvSpPr>
        <p:spPr bwMode="auto">
          <a:xfrm>
            <a:off x="5099759" y="1347029"/>
            <a:ext cx="209289" cy="209289"/>
          </a:xfrm>
          <a:prstGeom prst="ellipse">
            <a:avLst/>
          </a:prstGeom>
          <a:solidFill>
            <a:srgbClr val="51C24B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FEE473-6FD1-40A4-B259-B96AC9463623}"/>
              </a:ext>
            </a:extLst>
          </p:cNvPr>
          <p:cNvSpPr/>
          <p:nvPr/>
        </p:nvSpPr>
        <p:spPr bwMode="auto">
          <a:xfrm>
            <a:off x="6263947" y="1347029"/>
            <a:ext cx="209289" cy="209289"/>
          </a:xfrm>
          <a:prstGeom prst="ellipse">
            <a:avLst/>
          </a:prstGeom>
          <a:solidFill>
            <a:srgbClr val="8056A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C442850-81B0-4BEB-9FB7-44272C5C2964}"/>
              </a:ext>
            </a:extLst>
          </p:cNvPr>
          <p:cNvSpPr/>
          <p:nvPr/>
        </p:nvSpPr>
        <p:spPr bwMode="auto">
          <a:xfrm>
            <a:off x="5890830" y="1347029"/>
            <a:ext cx="209289" cy="209289"/>
          </a:xfrm>
          <a:prstGeom prst="ellipse">
            <a:avLst/>
          </a:prstGeom>
          <a:solidFill>
            <a:srgbClr val="05A7E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86122-5B93-469B-BB15-D0A8CF7BF307}"/>
              </a:ext>
            </a:extLst>
          </p:cNvPr>
          <p:cNvSpPr/>
          <p:nvPr/>
        </p:nvSpPr>
        <p:spPr bwMode="auto">
          <a:xfrm>
            <a:off x="4380585" y="1348753"/>
            <a:ext cx="209289" cy="209289"/>
          </a:xfrm>
          <a:prstGeom prst="ellipse">
            <a:avLst/>
          </a:prstGeom>
          <a:solidFill>
            <a:srgbClr val="0B4EA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E3ACB4-BF16-4BCA-A3DF-9F478725A54B}"/>
              </a:ext>
            </a:extLst>
          </p:cNvPr>
          <p:cNvSpPr/>
          <p:nvPr/>
        </p:nvSpPr>
        <p:spPr bwMode="auto">
          <a:xfrm>
            <a:off x="7120436" y="1347029"/>
            <a:ext cx="209289" cy="209289"/>
          </a:xfrm>
          <a:prstGeom prst="ellipse">
            <a:avLst/>
          </a:prstGeom>
          <a:solidFill>
            <a:srgbClr val="F794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02E70B-E1E6-40A0-87B6-2447342FFF14}"/>
              </a:ext>
            </a:extLst>
          </p:cNvPr>
          <p:cNvSpPr/>
          <p:nvPr/>
        </p:nvSpPr>
        <p:spPr bwMode="auto">
          <a:xfrm>
            <a:off x="8131715" y="1346358"/>
            <a:ext cx="209289" cy="209289"/>
          </a:xfrm>
          <a:prstGeom prst="ellipse">
            <a:avLst/>
          </a:prstGeom>
          <a:solidFill>
            <a:srgbClr val="ED1E2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2315879" y="1235650"/>
            <a:ext cx="1944216" cy="432048"/>
          </a:xfrm>
          <a:custGeom>
            <a:avLst/>
            <a:gdLst>
              <a:gd name="connsiteX0" fmla="*/ 0 w 1944216"/>
              <a:gd name="connsiteY0" fmla="*/ 0 h 432048"/>
              <a:gd name="connsiteX1" fmla="*/ 1944216 w 1944216"/>
              <a:gd name="connsiteY1" fmla="*/ 0 h 432048"/>
              <a:gd name="connsiteX2" fmla="*/ 1944216 w 1944216"/>
              <a:gd name="connsiteY2" fmla="*/ 432048 h 432048"/>
              <a:gd name="connsiteX3" fmla="*/ 0 w 1944216"/>
              <a:gd name="connsiteY3" fmla="*/ 432048 h 432048"/>
              <a:gd name="connsiteX4" fmla="*/ 0 w 1944216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432048" fill="none" extrusionOk="0">
                <a:moveTo>
                  <a:pt x="0" y="0"/>
                </a:moveTo>
                <a:cubicBezTo>
                  <a:pt x="293176" y="162541"/>
                  <a:pt x="1365041" y="108931"/>
                  <a:pt x="1944216" y="0"/>
                </a:cubicBezTo>
                <a:cubicBezTo>
                  <a:pt x="1911898" y="135729"/>
                  <a:pt x="1912201" y="285289"/>
                  <a:pt x="1944216" y="432048"/>
                </a:cubicBezTo>
                <a:cubicBezTo>
                  <a:pt x="1282705" y="444306"/>
                  <a:pt x="729468" y="571708"/>
                  <a:pt x="0" y="432048"/>
                </a:cubicBezTo>
                <a:cubicBezTo>
                  <a:pt x="-21310" y="220957"/>
                  <a:pt x="-15858" y="72621"/>
                  <a:pt x="0" y="0"/>
                </a:cubicBezTo>
                <a:close/>
              </a:path>
              <a:path w="1944216" h="432048" stroke="0" extrusionOk="0">
                <a:moveTo>
                  <a:pt x="0" y="0"/>
                </a:moveTo>
                <a:cubicBezTo>
                  <a:pt x="805430" y="-98322"/>
                  <a:pt x="1606260" y="-78723"/>
                  <a:pt x="1944216" y="0"/>
                </a:cubicBezTo>
                <a:cubicBezTo>
                  <a:pt x="1907494" y="124746"/>
                  <a:pt x="1954232" y="382233"/>
                  <a:pt x="1944216" y="432048"/>
                </a:cubicBezTo>
                <a:cubicBezTo>
                  <a:pt x="1485901" y="523435"/>
                  <a:pt x="445449" y="322494"/>
                  <a:pt x="0" y="432048"/>
                </a:cubicBezTo>
                <a:cubicBezTo>
                  <a:pt x="-29806" y="281112"/>
                  <a:pt x="-36449" y="9447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5265792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DE39AE-B60D-4501-BCA3-E4CFD314F433}"/>
              </a:ext>
            </a:extLst>
          </p:cNvPr>
          <p:cNvCxnSpPr>
            <a:cxnSpLocks/>
            <a:endCxn id="38915" idx="2"/>
          </p:cNvCxnSpPr>
          <p:nvPr/>
        </p:nvCxnSpPr>
        <p:spPr bwMode="auto">
          <a:xfrm flipV="1">
            <a:off x="3287987" y="1667698"/>
            <a:ext cx="0" cy="5649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_x365474104">
            <a:extLst>
              <a:ext uri="{FF2B5EF4-FFF2-40B4-BE49-F238E27FC236}">
                <a16:creationId xmlns:a16="http://schemas.microsoft.com/office/drawing/2014/main" id="{5F76D71E-4337-45D6-BBE4-9DB0B00A8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88" y="592187"/>
            <a:ext cx="1542539" cy="399220"/>
          </a:xfrm>
          <a:custGeom>
            <a:avLst/>
            <a:gdLst>
              <a:gd name="connsiteX0" fmla="*/ 0 w 1542539"/>
              <a:gd name="connsiteY0" fmla="*/ 0 h 399220"/>
              <a:gd name="connsiteX1" fmla="*/ 1542539 w 1542539"/>
              <a:gd name="connsiteY1" fmla="*/ 0 h 399220"/>
              <a:gd name="connsiteX2" fmla="*/ 1542539 w 1542539"/>
              <a:gd name="connsiteY2" fmla="*/ 399220 h 399220"/>
              <a:gd name="connsiteX3" fmla="*/ 0 w 1542539"/>
              <a:gd name="connsiteY3" fmla="*/ 399220 h 399220"/>
              <a:gd name="connsiteX4" fmla="*/ 0 w 1542539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539" h="399220" extrusionOk="0">
                <a:moveTo>
                  <a:pt x="0" y="0"/>
                </a:moveTo>
                <a:cubicBezTo>
                  <a:pt x="287231" y="46522"/>
                  <a:pt x="1004953" y="-97058"/>
                  <a:pt x="1542539" y="0"/>
                </a:cubicBezTo>
                <a:cubicBezTo>
                  <a:pt x="1537013" y="80452"/>
                  <a:pt x="1534352" y="294932"/>
                  <a:pt x="1542539" y="399220"/>
                </a:cubicBezTo>
                <a:cubicBezTo>
                  <a:pt x="1307264" y="341924"/>
                  <a:pt x="598903" y="381283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onSubscribe</a:t>
            </a: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A7AC2D9C-D5A8-4B53-9735-5998D2422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354" y="59145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B11106B2-7DA5-4ACD-B67A-F9AA1040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275" y="59145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7" name="_x365474104">
            <a:extLst>
              <a:ext uri="{FF2B5EF4-FFF2-40B4-BE49-F238E27FC236}">
                <a16:creationId xmlns:a16="http://schemas.microsoft.com/office/drawing/2014/main" id="{31C0F7E0-71A6-4C73-AF7D-79AED792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599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7C9CB6A8-A568-4CCC-BF41-7C9E2A67C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716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F07FFBF4-CED4-4C0F-816C-297E1AC0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205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93CA3040-E51B-44B3-9637-14A302F6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484" y="585801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849C7635-21B1-4806-8648-A9D3062D3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588" y="585801"/>
            <a:ext cx="1517305" cy="399220"/>
          </a:xfrm>
          <a:custGeom>
            <a:avLst/>
            <a:gdLst>
              <a:gd name="connsiteX0" fmla="*/ 0 w 1517305"/>
              <a:gd name="connsiteY0" fmla="*/ 0 h 399220"/>
              <a:gd name="connsiteX1" fmla="*/ 1517305 w 1517305"/>
              <a:gd name="connsiteY1" fmla="*/ 0 h 399220"/>
              <a:gd name="connsiteX2" fmla="*/ 1517305 w 1517305"/>
              <a:gd name="connsiteY2" fmla="*/ 399220 h 399220"/>
              <a:gd name="connsiteX3" fmla="*/ 0 w 1517305"/>
              <a:gd name="connsiteY3" fmla="*/ 399220 h 399220"/>
              <a:gd name="connsiteX4" fmla="*/ 0 w 151730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305" h="399220" extrusionOk="0">
                <a:moveTo>
                  <a:pt x="0" y="0"/>
                </a:moveTo>
                <a:cubicBezTo>
                  <a:pt x="560366" y="64259"/>
                  <a:pt x="812256" y="-112040"/>
                  <a:pt x="1517305" y="0"/>
                </a:cubicBezTo>
                <a:cubicBezTo>
                  <a:pt x="1511779" y="80452"/>
                  <a:pt x="1509118" y="294932"/>
                  <a:pt x="1517305" y="399220"/>
                </a:cubicBezTo>
                <a:cubicBezTo>
                  <a:pt x="1041363" y="338838"/>
                  <a:pt x="705883" y="270320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onComplete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C5253087-9861-4534-96B7-5F3CB4AD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606" y="1744706"/>
            <a:ext cx="1294675" cy="399220"/>
          </a:xfrm>
          <a:custGeom>
            <a:avLst/>
            <a:gdLst>
              <a:gd name="connsiteX0" fmla="*/ 0 w 1294675"/>
              <a:gd name="connsiteY0" fmla="*/ 0 h 399220"/>
              <a:gd name="connsiteX1" fmla="*/ 1294675 w 1294675"/>
              <a:gd name="connsiteY1" fmla="*/ 0 h 399220"/>
              <a:gd name="connsiteX2" fmla="*/ 1294675 w 1294675"/>
              <a:gd name="connsiteY2" fmla="*/ 399220 h 399220"/>
              <a:gd name="connsiteX3" fmla="*/ 0 w 1294675"/>
              <a:gd name="connsiteY3" fmla="*/ 399220 h 399220"/>
              <a:gd name="connsiteX4" fmla="*/ 0 w 129467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75" h="399220" extrusionOk="0">
                <a:moveTo>
                  <a:pt x="0" y="0"/>
                </a:moveTo>
                <a:cubicBezTo>
                  <a:pt x="456554" y="7704"/>
                  <a:pt x="1126152" y="-58804"/>
                  <a:pt x="1294675" y="0"/>
                </a:cubicBezTo>
                <a:cubicBezTo>
                  <a:pt x="1289149" y="80452"/>
                  <a:pt x="1286488" y="294932"/>
                  <a:pt x="1294675" y="399220"/>
                </a:cubicBezTo>
                <a:cubicBezTo>
                  <a:pt x="983430" y="423222"/>
                  <a:pt x="480711" y="412916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subscribe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24ECE8-E3EE-431D-B9DC-33300C88E824}"/>
              </a:ext>
            </a:extLst>
          </p:cNvPr>
          <p:cNvSpPr/>
          <p:nvPr/>
        </p:nvSpPr>
        <p:spPr bwMode="auto">
          <a:xfrm rot="16200000" flipH="1">
            <a:off x="6071551" y="-3075395"/>
            <a:ext cx="45719" cy="12188826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9E7D7-C260-469D-9882-B625957C4AB5}"/>
              </a:ext>
            </a:extLst>
          </p:cNvPr>
          <p:cNvSpPr/>
          <p:nvPr/>
        </p:nvSpPr>
        <p:spPr bwMode="auto">
          <a:xfrm>
            <a:off x="2863826" y="4449495"/>
            <a:ext cx="7142645" cy="240691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5EFEB-61E3-4D0E-BE2B-27131F279541}"/>
              </a:ext>
            </a:extLst>
          </p:cNvPr>
          <p:cNvSpPr txBox="1"/>
          <p:nvPr/>
        </p:nvSpPr>
        <p:spPr>
          <a:xfrm>
            <a:off x="549796" y="3593061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실행 결과</a:t>
            </a:r>
            <a:endParaRPr lang="en-US" altLang="ko-KR" sz="14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F49B6F-8BFF-4B7F-9C1B-97B2824BD3A7}"/>
              </a:ext>
            </a:extLst>
          </p:cNvPr>
          <p:cNvSpPr txBox="1"/>
          <p:nvPr/>
        </p:nvSpPr>
        <p:spPr>
          <a:xfrm>
            <a:off x="549796" y="3900838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EAFAD-B643-4A86-AB68-DF3FF2CCFAFE}"/>
              </a:ext>
            </a:extLst>
          </p:cNvPr>
          <p:cNvSpPr txBox="1"/>
          <p:nvPr/>
        </p:nvSpPr>
        <p:spPr>
          <a:xfrm>
            <a:off x="549795" y="4208615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1AC6E-D467-4E3F-8231-86D757F597AA}"/>
              </a:ext>
            </a:extLst>
          </p:cNvPr>
          <p:cNvSpPr txBox="1"/>
          <p:nvPr/>
        </p:nvSpPr>
        <p:spPr>
          <a:xfrm>
            <a:off x="549795" y="4516392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A0C774-5C4A-4165-A4D2-B4975E8A66E9}"/>
              </a:ext>
            </a:extLst>
          </p:cNvPr>
          <p:cNvSpPr txBox="1"/>
          <p:nvPr/>
        </p:nvSpPr>
        <p:spPr>
          <a:xfrm>
            <a:off x="549795" y="4824169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FA781-D40A-4BD4-BBCB-95907E2475F9}"/>
              </a:ext>
            </a:extLst>
          </p:cNvPr>
          <p:cNvSpPr txBox="1"/>
          <p:nvPr/>
        </p:nvSpPr>
        <p:spPr>
          <a:xfrm>
            <a:off x="549794" y="5131946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6D051-4AA2-4C40-9FB8-9370AD9F3559}"/>
              </a:ext>
            </a:extLst>
          </p:cNvPr>
          <p:cNvSpPr txBox="1"/>
          <p:nvPr/>
        </p:nvSpPr>
        <p:spPr>
          <a:xfrm>
            <a:off x="549794" y="5439723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7CC878-D2FF-4938-9BF9-BA10B5F7C9FA}"/>
              </a:ext>
            </a:extLst>
          </p:cNvPr>
          <p:cNvSpPr txBox="1"/>
          <p:nvPr/>
        </p:nvSpPr>
        <p:spPr>
          <a:xfrm>
            <a:off x="549794" y="5604071"/>
            <a:ext cx="103784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</a:t>
            </a:r>
          </a:p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99</a:t>
            </a:r>
          </a:p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41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3.15814E-6 L -1.6671E-6 -0.0539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05395 L -1.6671E-6 -0.2431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7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67E-7 -2.9868E-7 L 0.02214 -2.9868E-7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39408 L -1.6671E-6 -0.24311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-2.9868E-7 L 0.08127 -2.9868E-7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7 -2.9868E-7 L 0.14574 -2.9868E-7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74 -2.9868E-7 L 0.17583 -2.9868E-7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83 -2.9868E-7 L 0.24668 -2.9868E-7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68 -2.9868E-7 L 0.32938 -2.9868E-7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9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38 -2.9868E-7 L 0.34944 -2.9868E-7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39477 L -1.6671E-6 -0.7244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44 -2.9868E-7 L 0.36715 -2.9868E-7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5" grpId="3"/>
      <p:bldP spid="35" grpId="4"/>
      <p:bldP spid="35" grpId="5"/>
      <p:bldP spid="4" grpId="0" animBg="1"/>
      <p:bldP spid="24" grpId="0"/>
      <p:bldP spid="5" grpId="0" animBg="1"/>
      <p:bldP spid="12" grpId="0" animBg="1"/>
      <p:bldP spid="13" grpId="0" animBg="1"/>
      <p:bldP spid="15" grpId="0" animBg="1"/>
      <p:bldP spid="16" grpId="0" animBg="1"/>
      <p:bldP spid="11" grpId="0" animBg="1"/>
      <p:bldP spid="22" grpId="0"/>
      <p:bldP spid="22" grpId="1"/>
      <p:bldP spid="23" grpId="0"/>
      <p:bldP spid="23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25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17" y="1791782"/>
            <a:ext cx="1802990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4CE813-0EB5-489F-AD3B-19403AFA8B48}"/>
              </a:ext>
            </a:extLst>
          </p:cNvPr>
          <p:cNvCxnSpPr>
            <a:cxnSpLocks/>
          </p:cNvCxnSpPr>
          <p:nvPr/>
        </p:nvCxnSpPr>
        <p:spPr bwMode="auto">
          <a:xfrm>
            <a:off x="6094412" y="3454304"/>
            <a:ext cx="0" cy="11404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_x365474104">
            <a:extLst>
              <a:ext uri="{FF2B5EF4-FFF2-40B4-BE49-F238E27FC236}">
                <a16:creationId xmlns:a16="http://schemas.microsoft.com/office/drawing/2014/main" id="{0DA332D0-CE22-41B9-BB3B-47BD3DF2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19" y="3814559"/>
            <a:ext cx="5498796" cy="399220"/>
          </a:xfrm>
          <a:prstGeom prst="rect">
            <a:avLst/>
          </a:prstGeom>
          <a:solidFill>
            <a:schemeClr val="bg1"/>
          </a:solidFill>
          <a:ln w="9525">
            <a:solidFill>
              <a:srgbClr val="17365F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Operator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E50BC6-1D25-4272-91D9-EA758B990435}"/>
              </a:ext>
            </a:extLst>
          </p:cNvPr>
          <p:cNvGrpSpPr/>
          <p:nvPr/>
        </p:nvGrpSpPr>
        <p:grpSpPr>
          <a:xfrm>
            <a:off x="3349228" y="3073019"/>
            <a:ext cx="5495986" cy="399220"/>
            <a:chOff x="2494014" y="2907467"/>
            <a:chExt cx="5495986" cy="399220"/>
          </a:xfrm>
        </p:grpSpPr>
        <p:sp>
          <p:nvSpPr>
            <p:cNvPr id="6" name="_x365474104">
              <a:extLst>
                <a:ext uri="{FF2B5EF4-FFF2-40B4-BE49-F238E27FC236}">
                  <a16:creationId xmlns:a16="http://schemas.microsoft.com/office/drawing/2014/main" id="{EEE5A4BE-10B8-4970-B2F9-27B676C98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014" y="2907467"/>
              <a:ext cx="1880910" cy="399220"/>
            </a:xfrm>
            <a:custGeom>
              <a:avLst/>
              <a:gdLst>
                <a:gd name="connsiteX0" fmla="*/ 0 w 1880910"/>
                <a:gd name="connsiteY0" fmla="*/ 0 h 399220"/>
                <a:gd name="connsiteX1" fmla="*/ 1880910 w 1880910"/>
                <a:gd name="connsiteY1" fmla="*/ 0 h 399220"/>
                <a:gd name="connsiteX2" fmla="*/ 1880910 w 1880910"/>
                <a:gd name="connsiteY2" fmla="*/ 399220 h 399220"/>
                <a:gd name="connsiteX3" fmla="*/ 0 w 1880910"/>
                <a:gd name="connsiteY3" fmla="*/ 399220 h 399220"/>
                <a:gd name="connsiteX4" fmla="*/ 0 w 1880910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910" h="399220" extrusionOk="0">
                  <a:moveTo>
                    <a:pt x="0" y="0"/>
                  </a:moveTo>
                  <a:cubicBezTo>
                    <a:pt x="327265" y="-50806"/>
                    <a:pt x="1255157" y="-87315"/>
                    <a:pt x="1880910" y="0"/>
                  </a:cubicBezTo>
                  <a:cubicBezTo>
                    <a:pt x="1875384" y="80452"/>
                    <a:pt x="1872723" y="294932"/>
                    <a:pt x="1880910" y="399220"/>
                  </a:cubicBezTo>
                  <a:cubicBezTo>
                    <a:pt x="1652636" y="459974"/>
                    <a:pt x="651701" y="540029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2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Observable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8FF9782-58CF-43E1-8021-65A15E20A1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6220" y="3102376"/>
              <a:ext cx="36237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7ACF2C8-69DA-437E-AE5B-CA4BA013AC54}"/>
                </a:ext>
              </a:extLst>
            </p:cNvPr>
            <p:cNvCxnSpPr/>
            <p:nvPr/>
          </p:nvCxnSpPr>
          <p:spPr bwMode="auto">
            <a:xfrm>
              <a:off x="7750596" y="294144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EABE5D-C886-4E4F-93FA-F41ECBC51B71}"/>
              </a:ext>
            </a:extLst>
          </p:cNvPr>
          <p:cNvGrpSpPr/>
          <p:nvPr/>
        </p:nvGrpSpPr>
        <p:grpSpPr>
          <a:xfrm>
            <a:off x="3346418" y="4560799"/>
            <a:ext cx="5495987" cy="399220"/>
            <a:chOff x="2491204" y="4395247"/>
            <a:chExt cx="5495987" cy="399220"/>
          </a:xfrm>
        </p:grpSpPr>
        <p:sp>
          <p:nvSpPr>
            <p:cNvPr id="8" name="_x365474104">
              <a:extLst>
                <a:ext uri="{FF2B5EF4-FFF2-40B4-BE49-F238E27FC236}">
                  <a16:creationId xmlns:a16="http://schemas.microsoft.com/office/drawing/2014/main" id="{5F6A2DF0-90C7-4827-855F-6DE9EEB3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204" y="4395247"/>
              <a:ext cx="1880910" cy="399220"/>
            </a:xfrm>
            <a:custGeom>
              <a:avLst/>
              <a:gdLst>
                <a:gd name="connsiteX0" fmla="*/ 0 w 1880910"/>
                <a:gd name="connsiteY0" fmla="*/ 0 h 399220"/>
                <a:gd name="connsiteX1" fmla="*/ 1880910 w 1880910"/>
                <a:gd name="connsiteY1" fmla="*/ 0 h 399220"/>
                <a:gd name="connsiteX2" fmla="*/ 1880910 w 1880910"/>
                <a:gd name="connsiteY2" fmla="*/ 399220 h 399220"/>
                <a:gd name="connsiteX3" fmla="*/ 0 w 1880910"/>
                <a:gd name="connsiteY3" fmla="*/ 399220 h 399220"/>
                <a:gd name="connsiteX4" fmla="*/ 0 w 1880910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910" h="399220" extrusionOk="0">
                  <a:moveTo>
                    <a:pt x="0" y="0"/>
                  </a:moveTo>
                  <a:cubicBezTo>
                    <a:pt x="327265" y="-50806"/>
                    <a:pt x="1255157" y="-87315"/>
                    <a:pt x="1880910" y="0"/>
                  </a:cubicBezTo>
                  <a:cubicBezTo>
                    <a:pt x="1875384" y="80452"/>
                    <a:pt x="1872723" y="294932"/>
                    <a:pt x="1880910" y="399220"/>
                  </a:cubicBezTo>
                  <a:cubicBezTo>
                    <a:pt x="1652636" y="459974"/>
                    <a:pt x="651701" y="540029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2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Observable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657E7E0-7456-409C-96E4-9607542175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3411" y="4590156"/>
              <a:ext cx="36237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133C27-C95C-4991-9949-B679095928E1}"/>
                </a:ext>
              </a:extLst>
            </p:cNvPr>
            <p:cNvCxnSpPr/>
            <p:nvPr/>
          </p:nvCxnSpPr>
          <p:spPr bwMode="auto">
            <a:xfrm>
              <a:off x="7753601" y="442922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_x365474104">
            <a:extLst>
              <a:ext uri="{FF2B5EF4-FFF2-40B4-BE49-F238E27FC236}">
                <a16:creationId xmlns:a16="http://schemas.microsoft.com/office/drawing/2014/main" id="{262696DF-53F9-4E66-8882-C508B74D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5" y="3824929"/>
            <a:ext cx="5412289" cy="3888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ko-KR" altLang="en-US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전처리와 유사</a:t>
            </a:r>
            <a:endParaRPr lang="en-US" altLang="ko-KR" sz="18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3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624" y="1791782"/>
            <a:ext cx="1621575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Marbles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A421BFF5-EBA6-4132-87A2-360F50E2B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19" y="3814559"/>
            <a:ext cx="5498796" cy="399220"/>
          </a:xfrm>
          <a:prstGeom prst="rect">
            <a:avLst/>
          </a:prstGeom>
          <a:solidFill>
            <a:schemeClr val="bg1"/>
          </a:solidFill>
          <a:ln w="9525">
            <a:solidFill>
              <a:srgbClr val="17365F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Operator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229C41-38FE-488C-8828-B4C8365A41BF}"/>
              </a:ext>
            </a:extLst>
          </p:cNvPr>
          <p:cNvCxnSpPr>
            <a:cxnSpLocks/>
          </p:cNvCxnSpPr>
          <p:nvPr/>
        </p:nvCxnSpPr>
        <p:spPr bwMode="auto">
          <a:xfrm>
            <a:off x="3346419" y="3267928"/>
            <a:ext cx="549879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D908E6-9A48-4E05-9ED4-D9496F4B171C}"/>
              </a:ext>
            </a:extLst>
          </p:cNvPr>
          <p:cNvCxnSpPr/>
          <p:nvPr/>
        </p:nvCxnSpPr>
        <p:spPr bwMode="auto">
          <a:xfrm>
            <a:off x="8605810" y="3106995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874150F-01D3-4541-B7BE-C76452439A74}"/>
              </a:ext>
            </a:extLst>
          </p:cNvPr>
          <p:cNvGrpSpPr/>
          <p:nvPr/>
        </p:nvGrpSpPr>
        <p:grpSpPr>
          <a:xfrm>
            <a:off x="3346419" y="4594775"/>
            <a:ext cx="5495986" cy="321866"/>
            <a:chOff x="2491205" y="4429223"/>
            <a:chExt cx="5495986" cy="321866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73B7A37-A7E2-4C53-B577-22D916F681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1205" y="4590156"/>
              <a:ext cx="549598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D0F279-8729-4DF4-85D3-E574E1C7FEA1}"/>
                </a:ext>
              </a:extLst>
            </p:cNvPr>
            <p:cNvCxnSpPr/>
            <p:nvPr/>
          </p:nvCxnSpPr>
          <p:spPr bwMode="auto">
            <a:xfrm>
              <a:off x="7753601" y="442922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AA224370-908E-4832-AC57-8FB2B98085CD}"/>
              </a:ext>
            </a:extLst>
          </p:cNvPr>
          <p:cNvSpPr/>
          <p:nvPr/>
        </p:nvSpPr>
        <p:spPr bwMode="auto">
          <a:xfrm>
            <a:off x="5513982" y="3181831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797C5DE-DE13-4F3F-AC93-80B3EC779F27}"/>
              </a:ext>
            </a:extLst>
          </p:cNvPr>
          <p:cNvSpPr/>
          <p:nvPr/>
        </p:nvSpPr>
        <p:spPr bwMode="auto">
          <a:xfrm>
            <a:off x="6735513" y="3173481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4F04E9E-F6F5-49AF-B33E-6C73F487CECA}"/>
              </a:ext>
            </a:extLst>
          </p:cNvPr>
          <p:cNvSpPr/>
          <p:nvPr/>
        </p:nvSpPr>
        <p:spPr bwMode="auto">
          <a:xfrm>
            <a:off x="5513981" y="4651063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2D6278-8C6D-4100-839E-05D6C8678E1F}"/>
              </a:ext>
            </a:extLst>
          </p:cNvPr>
          <p:cNvSpPr/>
          <p:nvPr/>
        </p:nvSpPr>
        <p:spPr bwMode="auto">
          <a:xfrm>
            <a:off x="6735513" y="4651063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56CBE7-D614-4568-A38F-13190F0029F1}"/>
              </a:ext>
            </a:extLst>
          </p:cNvPr>
          <p:cNvGrpSpPr/>
          <p:nvPr/>
        </p:nvGrpSpPr>
        <p:grpSpPr>
          <a:xfrm>
            <a:off x="8489015" y="3123784"/>
            <a:ext cx="233589" cy="308682"/>
            <a:chOff x="10198868" y="5084390"/>
            <a:chExt cx="233589" cy="30868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E5B23A6-A028-4619-B016-C1F8D27F53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98868" y="5084390"/>
              <a:ext cx="233589" cy="3086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7CDAC2C-C8DB-4B7A-BC3B-9C54EC899C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198868" y="5084390"/>
              <a:ext cx="233589" cy="3086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281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822211-E10B-4EE7-918F-FB67AAA4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27" y="2276078"/>
            <a:ext cx="9694169" cy="3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04C2C-E7B1-4E6C-A620-178CE11E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27" y="1844030"/>
            <a:ext cx="9694170" cy="43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624" y="1791782"/>
            <a:ext cx="1621575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Marbles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51940-0BDC-4263-98FE-3A51434F97E3}"/>
              </a:ext>
            </a:extLst>
          </p:cNvPr>
          <p:cNvSpPr txBox="1"/>
          <p:nvPr/>
        </p:nvSpPr>
        <p:spPr>
          <a:xfrm>
            <a:off x="4201640" y="3716238"/>
            <a:ext cx="3785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3"/>
              </a:rPr>
              <a:t>https://rxmarbles.com/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713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 예시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9CE673-9BE7-4BA9-8056-B198D33736A8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54FEC-F238-426F-A999-12A7F94984B0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5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844BE6-0381-4704-A196-6D4326D891D1}"/>
              </a:ext>
            </a:extLst>
          </p:cNvPr>
          <p:cNvSpPr txBox="1"/>
          <p:nvPr/>
        </p:nvSpPr>
        <p:spPr>
          <a:xfrm>
            <a:off x="477788" y="2060054"/>
            <a:ext cx="5472608" cy="3847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Thread(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void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Date();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runOnUiThread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void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textView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.setText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timeFormat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.format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Thread.</a:t>
            </a:r>
            <a:r>
              <a:rPr lang="en-US" altLang="ko-KR" sz="10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sleep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catch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InterruptedException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e.printStackTrace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}).start();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715E5-96EE-42FD-A89B-A29132193242}"/>
              </a:ext>
            </a:extLst>
          </p:cNvPr>
          <p:cNvSpPr txBox="1"/>
          <p:nvPr/>
        </p:nvSpPr>
        <p:spPr>
          <a:xfrm>
            <a:off x="6670477" y="2060054"/>
            <a:ext cx="5184576" cy="3847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Observable.</a:t>
            </a:r>
            <a:r>
              <a:rPr lang="en-US" altLang="ko-KR" sz="10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interval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TimeUnit.</a:t>
            </a:r>
            <a:r>
              <a:rPr lang="en-US" altLang="ko-KR" sz="1000" i="1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SECONDS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subscribeOn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(Schedulers.</a:t>
            </a:r>
            <a:r>
              <a:rPr lang="en-US" altLang="ko-KR" sz="10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io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AndroidSchedulers.mainThread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.subscribe(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Observer&lt;Long&gt;()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aLong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new Date();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textView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.setText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timeFormat.format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onError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F296F3-86AA-40D8-A2E8-46DE6F718654}"/>
              </a:ext>
            </a:extLst>
          </p:cNvPr>
          <p:cNvSpPr/>
          <p:nvPr/>
        </p:nvSpPr>
        <p:spPr bwMode="auto">
          <a:xfrm>
            <a:off x="6287577" y="2060054"/>
            <a:ext cx="45719" cy="384720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_x143597040">
            <a:extLst>
              <a:ext uri="{FF2B5EF4-FFF2-40B4-BE49-F238E27FC236}">
                <a16:creationId xmlns:a16="http://schemas.microsoft.com/office/drawing/2014/main" id="{76448A93-A131-4D9A-A2C6-BCDF70DF4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 예시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BA02F-D8E4-45BE-971F-D39B280BCF76}"/>
              </a:ext>
            </a:extLst>
          </p:cNvPr>
          <p:cNvSpPr/>
          <p:nvPr/>
        </p:nvSpPr>
        <p:spPr bwMode="auto">
          <a:xfrm>
            <a:off x="7678588" y="2888033"/>
            <a:ext cx="3816424" cy="39615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BABE6-645D-46C9-AD5A-C5E7D87E0A1F}"/>
              </a:ext>
            </a:extLst>
          </p:cNvPr>
          <p:cNvSpPr/>
          <p:nvPr/>
        </p:nvSpPr>
        <p:spPr bwMode="auto">
          <a:xfrm>
            <a:off x="7534572" y="4652342"/>
            <a:ext cx="3816424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8C331-A5BA-4B50-95A0-94914F844B06}"/>
              </a:ext>
            </a:extLst>
          </p:cNvPr>
          <p:cNvSpPr/>
          <p:nvPr/>
        </p:nvSpPr>
        <p:spPr bwMode="auto">
          <a:xfrm>
            <a:off x="7534572" y="5156398"/>
            <a:ext cx="3816424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4549B4-4C69-4194-B50B-6BCEB529422B}"/>
              </a:ext>
            </a:extLst>
          </p:cNvPr>
          <p:cNvSpPr/>
          <p:nvPr/>
        </p:nvSpPr>
        <p:spPr bwMode="auto">
          <a:xfrm>
            <a:off x="6670477" y="2060054"/>
            <a:ext cx="3456383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92E5BD-EC30-4D32-B889-10177CA87449}"/>
              </a:ext>
            </a:extLst>
          </p:cNvPr>
          <p:cNvSpPr/>
          <p:nvPr/>
        </p:nvSpPr>
        <p:spPr bwMode="auto">
          <a:xfrm>
            <a:off x="7354552" y="2276191"/>
            <a:ext cx="223224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94184D-65CD-41FE-B6E8-CE769E6B1E45}"/>
              </a:ext>
            </a:extLst>
          </p:cNvPr>
          <p:cNvSpPr/>
          <p:nvPr/>
        </p:nvSpPr>
        <p:spPr bwMode="auto">
          <a:xfrm>
            <a:off x="7354552" y="2492103"/>
            <a:ext cx="3276364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CAB0BE-9330-4963-82C8-053A4B831A83}"/>
              </a:ext>
            </a:extLst>
          </p:cNvPr>
          <p:cNvSpPr/>
          <p:nvPr/>
        </p:nvSpPr>
        <p:spPr bwMode="auto">
          <a:xfrm>
            <a:off x="7354552" y="2672121"/>
            <a:ext cx="2628292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C67D23-EA06-4A98-8F90-55BF3776E84A}"/>
              </a:ext>
            </a:extLst>
          </p:cNvPr>
          <p:cNvSpPr/>
          <p:nvPr/>
        </p:nvSpPr>
        <p:spPr bwMode="auto">
          <a:xfrm>
            <a:off x="7606580" y="3428206"/>
            <a:ext cx="4176463" cy="10441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9E856-96AE-4189-AE2B-19C08CBF9B8E}"/>
              </a:ext>
            </a:extLst>
          </p:cNvPr>
          <p:cNvSpPr/>
          <p:nvPr/>
        </p:nvSpPr>
        <p:spPr bwMode="auto">
          <a:xfrm>
            <a:off x="1413893" y="4256302"/>
            <a:ext cx="2736304" cy="10441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09BFC5-FEB3-4933-809E-F14DC886DF29}"/>
              </a:ext>
            </a:extLst>
          </p:cNvPr>
          <p:cNvSpPr/>
          <p:nvPr/>
        </p:nvSpPr>
        <p:spPr bwMode="auto">
          <a:xfrm>
            <a:off x="1125860" y="2659213"/>
            <a:ext cx="1008112" cy="2289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C2C793-F488-4759-BFA8-CA376A9D7923}"/>
              </a:ext>
            </a:extLst>
          </p:cNvPr>
          <p:cNvSpPr/>
          <p:nvPr/>
        </p:nvSpPr>
        <p:spPr bwMode="auto">
          <a:xfrm>
            <a:off x="477788" y="2078249"/>
            <a:ext cx="2232248" cy="5938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9CFB5-F1F5-46B2-9388-BC643CA10A29}"/>
              </a:ext>
            </a:extLst>
          </p:cNvPr>
          <p:cNvSpPr/>
          <p:nvPr/>
        </p:nvSpPr>
        <p:spPr bwMode="auto">
          <a:xfrm>
            <a:off x="480066" y="5610325"/>
            <a:ext cx="1008112" cy="2969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E1A3A7-4EEE-4E69-BF81-104E0FC49461}"/>
              </a:ext>
            </a:extLst>
          </p:cNvPr>
          <p:cNvSpPr/>
          <p:nvPr/>
        </p:nvSpPr>
        <p:spPr bwMode="auto">
          <a:xfrm>
            <a:off x="1487940" y="3059263"/>
            <a:ext cx="2374223" cy="5901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B73A7-DC92-49E8-89B3-A25996307E15}"/>
              </a:ext>
            </a:extLst>
          </p:cNvPr>
          <p:cNvSpPr/>
          <p:nvPr/>
        </p:nvSpPr>
        <p:spPr bwMode="auto">
          <a:xfrm>
            <a:off x="1989956" y="3649454"/>
            <a:ext cx="3888432" cy="2969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4" grpId="0" animBg="1"/>
      <p:bldP spid="14" grpId="1" animBg="1"/>
      <p:bldP spid="18" grpId="0" animBg="1"/>
      <p:bldP spid="18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844BE6-0381-4704-A196-6D4326D891D1}"/>
              </a:ext>
            </a:extLst>
          </p:cNvPr>
          <p:cNvSpPr txBox="1"/>
          <p:nvPr/>
        </p:nvSpPr>
        <p:spPr>
          <a:xfrm>
            <a:off x="189756" y="927520"/>
            <a:ext cx="6552728" cy="46474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0A763B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"https://source.unsplash.com/random"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Thread(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URL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URL(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connection =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url.openConnection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connection.setDoInput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connection.connect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is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connection.getInputStream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Bitmap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BitmapFactory.decodeStream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(is);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runOnUiThread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imageButton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.setImageBitmap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});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catch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IOException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e)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e.printStackTrace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}).start();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1A7A-3E64-49F6-8A42-50AED5BCB0FA}"/>
              </a:ext>
            </a:extLst>
          </p:cNvPr>
          <p:cNvSpPr/>
          <p:nvPr/>
        </p:nvSpPr>
        <p:spPr bwMode="auto">
          <a:xfrm>
            <a:off x="6863640" y="127302"/>
            <a:ext cx="45719" cy="660180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A636C-5B35-431F-840E-682F9CC5F430}"/>
              </a:ext>
            </a:extLst>
          </p:cNvPr>
          <p:cNvSpPr txBox="1"/>
          <p:nvPr/>
        </p:nvSpPr>
        <p:spPr>
          <a:xfrm>
            <a:off x="7030516" y="327356"/>
            <a:ext cx="4968552" cy="62016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0A763B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"https://source.unsplash.com/random"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Observable&lt;Bitmap&gt;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imageDownloadObservable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Observable.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just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subscribeOn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(Schedulers.</a:t>
            </a:r>
            <a:r>
              <a:rPr lang="en-US" altLang="ko-KR" sz="1000" i="1" dirty="0">
                <a:latin typeface="JetBrains Mono" panose="02000009000000000000" pitchFamily="49" charset="0"/>
                <a:cs typeface="JetBrains Mono" panose="02000009000000000000" pitchFamily="49" charset="0"/>
              </a:rPr>
              <a:t>io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.map(URL::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-&gt;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url.openConnection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.map(connection -&gt;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connection.setDoInput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connection.connect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connection;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::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getInputStream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BitmapFactory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::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decodeStream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observeOn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AndroidSchedulers.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mainThread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imageDownloadObservable.subscribe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Observer&lt;Bitmap&gt;()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Disposable d) {}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Bitmap bitmap)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imageButton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.setImageBitmap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(bitmap);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onError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Throwable e) {}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});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21AED-98AC-4026-A3E3-B3AE979E365B}"/>
              </a:ext>
            </a:extLst>
          </p:cNvPr>
          <p:cNvSpPr/>
          <p:nvPr/>
        </p:nvSpPr>
        <p:spPr bwMode="auto">
          <a:xfrm>
            <a:off x="7390556" y="3700492"/>
            <a:ext cx="3816424" cy="35981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876829-83E9-4110-88E3-7AC093B0E3BB}"/>
              </a:ext>
            </a:extLst>
          </p:cNvPr>
          <p:cNvSpPr/>
          <p:nvPr/>
        </p:nvSpPr>
        <p:spPr bwMode="auto">
          <a:xfrm>
            <a:off x="7390556" y="5284444"/>
            <a:ext cx="3816424" cy="35981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E4F54-BDA6-42F9-ADFB-5130BAA13018}"/>
              </a:ext>
            </a:extLst>
          </p:cNvPr>
          <p:cNvSpPr/>
          <p:nvPr/>
        </p:nvSpPr>
        <p:spPr bwMode="auto">
          <a:xfrm>
            <a:off x="7390556" y="5860508"/>
            <a:ext cx="3816424" cy="40605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6424B-CE00-4A9D-9F40-276593360F37}"/>
              </a:ext>
            </a:extLst>
          </p:cNvPr>
          <p:cNvSpPr/>
          <p:nvPr/>
        </p:nvSpPr>
        <p:spPr bwMode="auto">
          <a:xfrm>
            <a:off x="7102524" y="907927"/>
            <a:ext cx="1944216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0BA590-6EF3-4D5C-88CB-06A990795EE5}"/>
              </a:ext>
            </a:extLst>
          </p:cNvPr>
          <p:cNvSpPr/>
          <p:nvPr/>
        </p:nvSpPr>
        <p:spPr bwMode="auto">
          <a:xfrm>
            <a:off x="7678588" y="1051943"/>
            <a:ext cx="2304256" cy="2682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C36F94-4F5B-4989-A7ED-A166E58707F1}"/>
              </a:ext>
            </a:extLst>
          </p:cNvPr>
          <p:cNvSpPr/>
          <p:nvPr/>
        </p:nvSpPr>
        <p:spPr bwMode="auto">
          <a:xfrm>
            <a:off x="7678588" y="1265303"/>
            <a:ext cx="115212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9F7D3A-AD05-493E-AE81-9569F504B09F}"/>
              </a:ext>
            </a:extLst>
          </p:cNvPr>
          <p:cNvSpPr/>
          <p:nvPr/>
        </p:nvSpPr>
        <p:spPr bwMode="auto">
          <a:xfrm>
            <a:off x="7678588" y="1478663"/>
            <a:ext cx="403244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80283E-9F29-4A2D-B42B-136666BE5BFB}"/>
              </a:ext>
            </a:extLst>
          </p:cNvPr>
          <p:cNvSpPr/>
          <p:nvPr/>
        </p:nvSpPr>
        <p:spPr bwMode="auto">
          <a:xfrm>
            <a:off x="7678588" y="1691259"/>
            <a:ext cx="2520280" cy="101420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65B818-6786-47AD-86BE-60E00629B0DE}"/>
              </a:ext>
            </a:extLst>
          </p:cNvPr>
          <p:cNvSpPr/>
          <p:nvPr/>
        </p:nvSpPr>
        <p:spPr bwMode="auto">
          <a:xfrm>
            <a:off x="7678588" y="2654529"/>
            <a:ext cx="2808312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C201EB-8FE0-4092-9D6F-EE96A7B3DE34}"/>
              </a:ext>
            </a:extLst>
          </p:cNvPr>
          <p:cNvSpPr/>
          <p:nvPr/>
        </p:nvSpPr>
        <p:spPr bwMode="auto">
          <a:xfrm>
            <a:off x="7678588" y="2870777"/>
            <a:ext cx="2592288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3ADD42-426D-4D96-AEDA-40A78984AF7E}"/>
              </a:ext>
            </a:extLst>
          </p:cNvPr>
          <p:cNvSpPr/>
          <p:nvPr/>
        </p:nvSpPr>
        <p:spPr bwMode="auto">
          <a:xfrm>
            <a:off x="7678588" y="3069386"/>
            <a:ext cx="3312368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6261D8-85F1-4C75-8954-1A45444885E7}"/>
              </a:ext>
            </a:extLst>
          </p:cNvPr>
          <p:cNvSpPr/>
          <p:nvPr/>
        </p:nvSpPr>
        <p:spPr bwMode="auto">
          <a:xfrm>
            <a:off x="7390556" y="4271228"/>
            <a:ext cx="3456384" cy="784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7185CE-5276-42BB-AD6A-51BCB8355FD4}"/>
              </a:ext>
            </a:extLst>
          </p:cNvPr>
          <p:cNvSpPr/>
          <p:nvPr/>
        </p:nvSpPr>
        <p:spPr bwMode="auto">
          <a:xfrm>
            <a:off x="7084118" y="3441541"/>
            <a:ext cx="4482902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3FCCF8-CF46-4B9F-97C5-D261A0BF2EAE}"/>
              </a:ext>
            </a:extLst>
          </p:cNvPr>
          <p:cNvSpPr/>
          <p:nvPr/>
        </p:nvSpPr>
        <p:spPr bwMode="auto">
          <a:xfrm>
            <a:off x="189756" y="1297242"/>
            <a:ext cx="2232248" cy="2682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AD7A43-5940-4ECD-911B-61F6B06C869D}"/>
              </a:ext>
            </a:extLst>
          </p:cNvPr>
          <p:cNvSpPr/>
          <p:nvPr/>
        </p:nvSpPr>
        <p:spPr bwMode="auto">
          <a:xfrm>
            <a:off x="1125860" y="2132063"/>
            <a:ext cx="2232248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FFDEA2-5814-4E2E-BAAA-D1534F2C0D20}"/>
              </a:ext>
            </a:extLst>
          </p:cNvPr>
          <p:cNvSpPr/>
          <p:nvPr/>
        </p:nvSpPr>
        <p:spPr bwMode="auto">
          <a:xfrm>
            <a:off x="1125860" y="2347390"/>
            <a:ext cx="554461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AAB01B-FC35-41AB-A4FB-F9C36B4C8F1D}"/>
              </a:ext>
            </a:extLst>
          </p:cNvPr>
          <p:cNvSpPr/>
          <p:nvPr/>
        </p:nvSpPr>
        <p:spPr bwMode="auto">
          <a:xfrm>
            <a:off x="1125860" y="2538427"/>
            <a:ext cx="2232248" cy="3762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6FEC5-409B-4F22-990D-84C6FFDE5252}"/>
              </a:ext>
            </a:extLst>
          </p:cNvPr>
          <p:cNvSpPr/>
          <p:nvPr/>
        </p:nvSpPr>
        <p:spPr bwMode="auto">
          <a:xfrm>
            <a:off x="1125860" y="2906805"/>
            <a:ext cx="3528392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B427E4-12B9-446A-9BBF-3F5AC0933DFC}"/>
              </a:ext>
            </a:extLst>
          </p:cNvPr>
          <p:cNvSpPr/>
          <p:nvPr/>
        </p:nvSpPr>
        <p:spPr bwMode="auto">
          <a:xfrm>
            <a:off x="1132213" y="3122829"/>
            <a:ext cx="3679672" cy="24562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9D115-1E10-4639-A772-5495AA0A7F20}"/>
              </a:ext>
            </a:extLst>
          </p:cNvPr>
          <p:cNvSpPr/>
          <p:nvPr/>
        </p:nvSpPr>
        <p:spPr bwMode="auto">
          <a:xfrm>
            <a:off x="1413892" y="3500214"/>
            <a:ext cx="3096344" cy="784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659FC-898E-4CBC-8266-502AA7D6BD32}"/>
              </a:ext>
            </a:extLst>
          </p:cNvPr>
          <p:cNvSpPr/>
          <p:nvPr/>
        </p:nvSpPr>
        <p:spPr bwMode="auto">
          <a:xfrm>
            <a:off x="1132213" y="3330972"/>
            <a:ext cx="2369911" cy="2216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_x365474104"/>
          <p:cNvSpPr>
            <a:spLocks noChangeArrowheads="1"/>
          </p:cNvSpPr>
          <p:nvPr/>
        </p:nvSpPr>
        <p:spPr bwMode="auto">
          <a:xfrm>
            <a:off x="5701791" y="3213497"/>
            <a:ext cx="785241" cy="42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Q/A</a:t>
            </a: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51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3004914" y="3500438"/>
            <a:ext cx="6178996" cy="93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An API for asynchronous programming </a:t>
            </a:r>
          </a:p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with observable streams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_x365474104">
            <a:extLst>
              <a:ext uri="{FF2B5EF4-FFF2-40B4-BE49-F238E27FC236}">
                <a16:creationId xmlns:a16="http://schemas.microsoft.com/office/drawing/2014/main" id="{53B89CAB-BD99-4F65-83D1-ECA14BB89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868" y="3500438"/>
            <a:ext cx="4221088" cy="93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관찰 가능한 스트림을 사용하는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프로그래밍을 위한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API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3026DBE6-B291-477B-9914-BBBDE5337A4E}"/>
              </a:ext>
            </a:extLst>
          </p:cNvPr>
          <p:cNvSpPr/>
          <p:nvPr/>
        </p:nvSpPr>
        <p:spPr bwMode="auto">
          <a:xfrm rot="10800000" flipV="1">
            <a:off x="6454451" y="3464322"/>
            <a:ext cx="2542588" cy="1008112"/>
          </a:xfrm>
          <a:prstGeom prst="corner">
            <a:avLst>
              <a:gd name="adj1" fmla="val 57559"/>
              <a:gd name="adj2" fmla="val 241911"/>
            </a:avLst>
          </a:prstGeom>
          <a:solidFill>
            <a:schemeClr val="bg1">
              <a:alpha val="698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3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6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183401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4078188" y="2225207"/>
            <a:ext cx="6237311" cy="105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다양한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기술을 하나의 플랫폼에서 실행할 수 있는 환경을 제공함으로써 기술 습득 비용을 줄이는 것을 목적으로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Volta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프로젝트 탄생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CD76E-1AE2-4FBB-8627-1BD438971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74073"/>
            <a:ext cx="2057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A3FAD8C-3E0F-4F54-9552-3563A45563B5}"/>
              </a:ext>
            </a:extLst>
          </p:cNvPr>
          <p:cNvGrpSpPr/>
          <p:nvPr/>
        </p:nvGrpSpPr>
        <p:grpSpPr>
          <a:xfrm>
            <a:off x="3932128" y="4269672"/>
            <a:ext cx="1080120" cy="1390783"/>
            <a:chOff x="1917948" y="4091586"/>
            <a:chExt cx="1080120" cy="1390783"/>
          </a:xfrm>
        </p:grpSpPr>
        <p:sp>
          <p:nvSpPr>
            <p:cNvPr id="8" name="_x365474104">
              <a:extLst>
                <a:ext uri="{FF2B5EF4-FFF2-40B4-BE49-F238E27FC236}">
                  <a16:creationId xmlns:a16="http://schemas.microsoft.com/office/drawing/2014/main" id="{D651257B-1CBC-4EBF-9925-5B1CB3ADB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948" y="5044219"/>
              <a:ext cx="108012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Volta</a:t>
              </a:r>
              <a:endParaRPr lang="en-US" altLang="ko-KR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pic>
          <p:nvPicPr>
            <p:cNvPr id="4" name="그림 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C84DAFB4-E30C-4A5F-8611-4710BDDA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91" y="4091586"/>
              <a:ext cx="952633" cy="95263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A159B4-293D-44A9-994F-C00BF7BD532B}"/>
              </a:ext>
            </a:extLst>
          </p:cNvPr>
          <p:cNvGrpSpPr/>
          <p:nvPr/>
        </p:nvGrpSpPr>
        <p:grpSpPr>
          <a:xfrm>
            <a:off x="5472604" y="4619417"/>
            <a:ext cx="2784092" cy="691294"/>
            <a:chOff x="5472604" y="4619417"/>
            <a:chExt cx="2784092" cy="691294"/>
          </a:xfrm>
        </p:grpSpPr>
        <p:sp>
          <p:nvSpPr>
            <p:cNvPr id="9" name="_x365474104">
              <a:extLst>
                <a:ext uri="{FF2B5EF4-FFF2-40B4-BE49-F238E27FC236}">
                  <a16:creationId xmlns:a16="http://schemas.microsoft.com/office/drawing/2014/main" id="{FC51A9DD-C30E-4E77-A0BC-62A60396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0512" y="4619417"/>
              <a:ext cx="1656184" cy="69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20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Reactive Framework</a:t>
              </a:r>
              <a:endParaRPr lang="en-US" altLang="ko-KR" sz="105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F2C3EC9-6224-4372-AD60-F9F303D3CF72}"/>
                </a:ext>
              </a:extLst>
            </p:cNvPr>
            <p:cNvSpPr/>
            <p:nvPr/>
          </p:nvSpPr>
          <p:spPr bwMode="auto">
            <a:xfrm>
              <a:off x="5472604" y="4813394"/>
              <a:ext cx="792088" cy="303340"/>
            </a:xfrm>
            <a:prstGeom prst="right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293B15-14F6-4C7F-9F6C-D28D1708413F}"/>
              </a:ext>
            </a:extLst>
          </p:cNvPr>
          <p:cNvGrpSpPr/>
          <p:nvPr/>
        </p:nvGrpSpPr>
        <p:grpSpPr>
          <a:xfrm>
            <a:off x="5266320" y="4267009"/>
            <a:ext cx="1656184" cy="1643927"/>
            <a:chOff x="9262764" y="3924025"/>
            <a:chExt cx="1656184" cy="1643927"/>
          </a:xfrm>
        </p:grpSpPr>
        <p:sp>
          <p:nvSpPr>
            <p:cNvPr id="21" name="_x365474104">
              <a:extLst>
                <a:ext uri="{FF2B5EF4-FFF2-40B4-BE49-F238E27FC236}">
                  <a16:creationId xmlns:a16="http://schemas.microsoft.com/office/drawing/2014/main" id="{E77D9F3E-6F71-4052-8F79-D7C2F362B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2764" y="4876658"/>
              <a:ext cx="1656184" cy="69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20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Reactive </a:t>
              </a:r>
              <a:r>
                <a:rPr lang="en-US" altLang="ko-KR" sz="2000" dirty="0" err="1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eXtensions</a:t>
              </a:r>
              <a:endParaRPr lang="en-US" altLang="ko-KR" sz="105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pic>
          <p:nvPicPr>
            <p:cNvPr id="22" name="그림 2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B06CEF7F-A52C-4ADF-BD4D-F540E7C9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539" y="3924025"/>
              <a:ext cx="952633" cy="952633"/>
            </a:xfrm>
            <a:prstGeom prst="rect">
              <a:avLst/>
            </a:prstGeom>
          </p:spPr>
        </p:pic>
      </p:grpSp>
      <p:sp>
        <p:nvSpPr>
          <p:cNvPr id="24" name="_x365474104">
            <a:extLst>
              <a:ext uri="{FF2B5EF4-FFF2-40B4-BE49-F238E27FC236}">
                <a16:creationId xmlns:a16="http://schemas.microsoft.com/office/drawing/2014/main" id="{2893A608-C4C0-4CD4-928E-9A56113C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179" y="3830461"/>
            <a:ext cx="822441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RxJS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D9C02947-0790-4A2E-90AF-99F3CE47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6092" y="5009493"/>
            <a:ext cx="1102089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RxJava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8703AC27-5874-4168-B233-45AAFCD6F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219" y="4112880"/>
            <a:ext cx="1080120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Rx.NET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7" name="_x143597040">
            <a:extLst>
              <a:ext uri="{FF2B5EF4-FFF2-40B4-BE49-F238E27FC236}">
                <a16:creationId xmlns:a16="http://schemas.microsoft.com/office/drawing/2014/main" id="{7B804BEB-46F4-4D00-901B-9B88C2E96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669C1025-08F4-4ED3-930B-14E6FC871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697" y="4484373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RxScala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3159667C-2473-4448-8568-39B0DE76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184" y="1727112"/>
            <a:ext cx="1440160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RxClojure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AA21B400-B633-4135-B1C7-85D7833CA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180" y="2147409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RxSwift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684D3A01-5089-4C87-B7EF-E9D3B7A1F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89" y="3019114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UniRx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" name="_x365474104">
            <a:extLst>
              <a:ext uri="{FF2B5EF4-FFF2-40B4-BE49-F238E27FC236}">
                <a16:creationId xmlns:a16="http://schemas.microsoft.com/office/drawing/2014/main" id="{1533237A-4DA8-4D07-B294-02D21775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587" y="1811869"/>
            <a:ext cx="97210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RxCpp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3" name="_x365474104">
            <a:extLst>
              <a:ext uri="{FF2B5EF4-FFF2-40B4-BE49-F238E27FC236}">
                <a16:creationId xmlns:a16="http://schemas.microsoft.com/office/drawing/2014/main" id="{B359A665-BA12-4C7F-9953-266FEE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982" y="2754698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RxLua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_x365474104">
            <a:extLst>
              <a:ext uri="{FF2B5EF4-FFF2-40B4-BE49-F238E27FC236}">
                <a16:creationId xmlns:a16="http://schemas.microsoft.com/office/drawing/2014/main" id="{4295CC70-9249-47D0-8A2B-1E9492CA6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540" y="3291226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Rx.rb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_x365474104">
            <a:extLst>
              <a:ext uri="{FF2B5EF4-FFF2-40B4-BE49-F238E27FC236}">
                <a16:creationId xmlns:a16="http://schemas.microsoft.com/office/drawing/2014/main" id="{6BDBB3C1-B59C-466B-A211-5A861611C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036" y="3325781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RxPY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6" name="_x365474104">
            <a:extLst>
              <a:ext uri="{FF2B5EF4-FFF2-40B4-BE49-F238E27FC236}">
                <a16:creationId xmlns:a16="http://schemas.microsoft.com/office/drawing/2014/main" id="{E8C79BBE-5AE8-409D-81BF-F2AF9F16B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765" y="5575375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RxGo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7" name="_x365474104">
            <a:extLst>
              <a:ext uri="{FF2B5EF4-FFF2-40B4-BE49-F238E27FC236}">
                <a16:creationId xmlns:a16="http://schemas.microsoft.com/office/drawing/2014/main" id="{2E335068-1809-4CC9-A212-32F66EAC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68" y="5408676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RxGroovy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" name="_x365474104">
            <a:extLst>
              <a:ext uri="{FF2B5EF4-FFF2-40B4-BE49-F238E27FC236}">
                <a16:creationId xmlns:a16="http://schemas.microsoft.com/office/drawing/2014/main" id="{FCB24B5C-1FB7-43D4-9561-AB09770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660" y="3501374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RxJRuby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9" name="_x365474104">
            <a:extLst>
              <a:ext uri="{FF2B5EF4-FFF2-40B4-BE49-F238E27FC236}">
                <a16:creationId xmlns:a16="http://schemas.microsoft.com/office/drawing/2014/main" id="{573F10BF-9892-4EF1-AC23-798488399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356" y="5819567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RxKotlin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_x365474104">
            <a:extLst>
              <a:ext uri="{FF2B5EF4-FFF2-40B4-BE49-F238E27FC236}">
                <a16:creationId xmlns:a16="http://schemas.microsoft.com/office/drawing/2014/main" id="{3A4F5D67-B8F4-4A29-97DD-5E230448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968" y="4289537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RxPHP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1" name="_x365474104">
            <a:extLst>
              <a:ext uri="{FF2B5EF4-FFF2-40B4-BE49-F238E27FC236}">
                <a16:creationId xmlns:a16="http://schemas.microsoft.com/office/drawing/2014/main" id="{BD436381-CFF0-4433-A316-DC2F86917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099" y="5995970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reaxive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2" name="_x365474104">
            <a:extLst>
              <a:ext uri="{FF2B5EF4-FFF2-40B4-BE49-F238E27FC236}">
                <a16:creationId xmlns:a16="http://schemas.microsoft.com/office/drawing/2014/main" id="{8600F43C-C109-47A8-A1B3-637CE7F81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278" y="6122929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RxDart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3" name="_x365474104">
            <a:extLst>
              <a:ext uri="{FF2B5EF4-FFF2-40B4-BE49-F238E27FC236}">
                <a16:creationId xmlns:a16="http://schemas.microsoft.com/office/drawing/2014/main" id="{8A1DCB52-209C-438C-B2F1-79592603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68" y="4345753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RxNetty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_x365474104">
            <a:extLst>
              <a:ext uri="{FF2B5EF4-FFF2-40B4-BE49-F238E27FC236}">
                <a16:creationId xmlns:a16="http://schemas.microsoft.com/office/drawing/2014/main" id="{0F9223D9-7636-483E-8C8B-86C5D2929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748" y="1822900"/>
            <a:ext cx="151216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RxAndroid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5" name="_x365474104">
            <a:extLst>
              <a:ext uri="{FF2B5EF4-FFF2-40B4-BE49-F238E27FC236}">
                <a16:creationId xmlns:a16="http://schemas.microsoft.com/office/drawing/2014/main" id="{B5693BC7-A1F6-46C1-B4ED-6BFAF95FB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708" y="5335331"/>
            <a:ext cx="129614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RxCocoa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66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4066E-8 L 0 -0.15999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485D45-EA82-4EAC-84EF-C0BA2CB87262}"/>
              </a:ext>
            </a:extLst>
          </p:cNvPr>
          <p:cNvGrpSpPr/>
          <p:nvPr/>
        </p:nvGrpSpPr>
        <p:grpSpPr>
          <a:xfrm>
            <a:off x="3286100" y="3716238"/>
            <a:ext cx="5616624" cy="518473"/>
            <a:chOff x="2061964" y="3572222"/>
            <a:chExt cx="5616624" cy="518473"/>
          </a:xfrm>
        </p:grpSpPr>
        <p:sp>
          <p:nvSpPr>
            <p:cNvPr id="38915" name="_x365474104"/>
            <p:cNvSpPr>
              <a:spLocks noChangeArrowheads="1"/>
            </p:cNvSpPr>
            <p:nvPr/>
          </p:nvSpPr>
          <p:spPr bwMode="auto">
            <a:xfrm>
              <a:off x="2061964" y="3572222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비동기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_x365474104">
              <a:extLst>
                <a:ext uri="{FF2B5EF4-FFF2-40B4-BE49-F238E27FC236}">
                  <a16:creationId xmlns:a16="http://schemas.microsoft.com/office/drawing/2014/main" id="{4F72FD0A-43BF-4CF5-93A3-B88125324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436" y="3586863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반응형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" name="_x365474104">
              <a:extLst>
                <a:ext uri="{FF2B5EF4-FFF2-40B4-BE49-F238E27FC236}">
                  <a16:creationId xmlns:a16="http://schemas.microsoft.com/office/drawing/2014/main" id="{C5F21172-83CA-4FF9-B1CC-CA20AD1E0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200" y="3572222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선언형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1788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833106-5EDA-4262-B40C-67CD6693E420}"/>
              </a:ext>
            </a:extLst>
          </p:cNvPr>
          <p:cNvGrpSpPr/>
          <p:nvPr/>
        </p:nvGrpSpPr>
        <p:grpSpPr>
          <a:xfrm>
            <a:off x="5707681" y="3289156"/>
            <a:ext cx="775859" cy="2241147"/>
            <a:chOff x="2566020" y="3284189"/>
            <a:chExt cx="775859" cy="22411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33F773-8001-45BA-9D43-01661420A2BE}"/>
                </a:ext>
              </a:extLst>
            </p:cNvPr>
            <p:cNvGrpSpPr/>
            <p:nvPr/>
          </p:nvGrpSpPr>
          <p:grpSpPr>
            <a:xfrm>
              <a:off x="2566020" y="3284189"/>
              <a:ext cx="764566" cy="2241147"/>
              <a:chOff x="2098384" y="2132060"/>
              <a:chExt cx="764566" cy="224114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4034CB-659F-49C7-B11C-F760F8A0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25" r="19277"/>
              <a:stretch/>
            </p:blipFill>
            <p:spPr>
              <a:xfrm>
                <a:off x="2269091" y="2132062"/>
                <a:ext cx="593859" cy="224114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CA748FE-2F9B-4C23-A4F2-E0963D8CC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25" r="19277"/>
              <a:stretch/>
            </p:blipFill>
            <p:spPr>
              <a:xfrm rot="10800000">
                <a:off x="2098384" y="2132060"/>
                <a:ext cx="593858" cy="224114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6CF095-55C5-4200-9013-2823FD2A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568149" y="4598930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116BD4-D6B0-4421-B4C3-8D6D6F51D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568149" y="3504709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10EBFC-EE57-4983-8C03-E0210CE91E05}"/>
              </a:ext>
            </a:extLst>
          </p:cNvPr>
          <p:cNvGrpSpPr/>
          <p:nvPr/>
        </p:nvGrpSpPr>
        <p:grpSpPr>
          <a:xfrm>
            <a:off x="4715238" y="3289157"/>
            <a:ext cx="2758348" cy="2241145"/>
            <a:chOff x="7361214" y="3284189"/>
            <a:chExt cx="2758348" cy="22411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04DD94-D7BF-4BB0-BF91-468708AAA520}"/>
                </a:ext>
              </a:extLst>
            </p:cNvPr>
            <p:cNvGrpSpPr/>
            <p:nvPr/>
          </p:nvGrpSpPr>
          <p:grpSpPr>
            <a:xfrm>
              <a:off x="7390556" y="3284189"/>
              <a:ext cx="2699664" cy="2241145"/>
              <a:chOff x="2197303" y="2026593"/>
              <a:chExt cx="2699664" cy="224114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D40EAA7-C148-4B70-81DC-D0F5C4506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78" r="26101"/>
              <a:stretch/>
            </p:blipFill>
            <p:spPr>
              <a:xfrm>
                <a:off x="2197303" y="2026593"/>
                <a:ext cx="1224136" cy="224114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CA5963F-FFCF-4CFE-AB39-BE769EAD5D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01" r="19278"/>
              <a:stretch/>
            </p:blipFill>
            <p:spPr>
              <a:xfrm>
                <a:off x="3672831" y="2026593"/>
                <a:ext cx="1224136" cy="224114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BCCE2C9-3A74-4F6F-AF27-BEF5C4815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12" r="33358"/>
              <a:stretch/>
            </p:blipFill>
            <p:spPr>
              <a:xfrm>
                <a:off x="3214092" y="2026593"/>
                <a:ext cx="720080" cy="224114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7D21A4-9F40-4C5B-8D3E-1CA2D046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9345832" y="4269925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25274A-DAEA-451C-AB0B-3047FB39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7361214" y="4204966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FB8C707-87AA-4AAA-8B65-E661DFAB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8696001" y="3418862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8687CB-222C-420C-BA2A-856BE355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8034020" y="4599080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_x365474104">
            <a:extLst>
              <a:ext uri="{FF2B5EF4-FFF2-40B4-BE49-F238E27FC236}">
                <a16:creationId xmlns:a16="http://schemas.microsoft.com/office/drawing/2014/main" id="{37E24600-5119-41B9-B4D5-ADB50C95A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999" y="1774677"/>
            <a:ext cx="2603444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동기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7871C9E6-3EE2-44F0-AF92-B15FF705A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381" y="1774677"/>
            <a:ext cx="443204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36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7054916" y="2420094"/>
            <a:ext cx="2931013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선언형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56643C-F31C-4637-B5A0-B160FEC9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313" y="3770240"/>
            <a:ext cx="1944216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‘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무엇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’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 초점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_x365474104">
            <a:extLst>
              <a:ext uri="{FF2B5EF4-FFF2-40B4-BE49-F238E27FC236}">
                <a16:creationId xmlns:a16="http://schemas.microsoft.com/office/drawing/2014/main" id="{9956E612-8DAA-41E6-AAD0-99FD69902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531" y="4895726"/>
            <a:ext cx="32437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변수 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를 가지고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OO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하고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그것으로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OO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해라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BE74D041-CECF-4C98-8409-4EE454633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911" y="2420094"/>
            <a:ext cx="2931013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명령형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_x365474104">
            <a:extLst>
              <a:ext uri="{FF2B5EF4-FFF2-40B4-BE49-F238E27FC236}">
                <a16:creationId xmlns:a16="http://schemas.microsoft.com/office/drawing/2014/main" id="{C5828556-1DDB-4575-BD21-95A9BE9D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081" y="3765922"/>
            <a:ext cx="3132671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무엇을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'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어떻게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’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 초점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_x365474104">
            <a:extLst>
              <a:ext uri="{FF2B5EF4-FFF2-40B4-BE49-F238E27FC236}">
                <a16:creationId xmlns:a16="http://schemas.microsoft.com/office/drawing/2014/main" id="{BED8EC0D-3A8B-413D-B055-CC0BC802A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610" y="5111750"/>
            <a:ext cx="3525621" cy="40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이것은 이것들을 거친 이것이다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066EC4-64FE-4AE7-9B40-00DB06E8F8E9}"/>
              </a:ext>
            </a:extLst>
          </p:cNvPr>
          <p:cNvSpPr/>
          <p:nvPr/>
        </p:nvSpPr>
        <p:spPr bwMode="auto">
          <a:xfrm>
            <a:off x="3009572" y="2420094"/>
            <a:ext cx="2088232" cy="50383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7F0C20-1C6B-40EA-A295-49C5164DA233}"/>
              </a:ext>
            </a:extLst>
          </p:cNvPr>
          <p:cNvSpPr/>
          <p:nvPr/>
        </p:nvSpPr>
        <p:spPr bwMode="auto">
          <a:xfrm>
            <a:off x="7802682" y="2420094"/>
            <a:ext cx="2088232" cy="50383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1865E-C9E7-4545-95AD-0364D8127586}"/>
              </a:ext>
            </a:extLst>
          </p:cNvPr>
          <p:cNvSpPr/>
          <p:nvPr/>
        </p:nvSpPr>
        <p:spPr bwMode="auto">
          <a:xfrm>
            <a:off x="2192810" y="3745362"/>
            <a:ext cx="8090421" cy="194245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_x365474104">
            <a:extLst>
              <a:ext uri="{FF2B5EF4-FFF2-40B4-BE49-F238E27FC236}">
                <a16:creationId xmlns:a16="http://schemas.microsoft.com/office/drawing/2014/main" id="{A94174C6-88C1-4393-BBCD-BCABEFE8F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68" y="2420094"/>
            <a:ext cx="718687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VS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914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  <p:bldP spid="2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4643096" y="1774677"/>
            <a:ext cx="290263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4B9CAB-922F-4F0B-B4E0-F15B9A3A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2" y="3068165"/>
            <a:ext cx="5135439" cy="292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인터넷 환경의 발달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멀티코어 프로세서의 대안 필요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동시성 프로그래밍이 중요성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점점 까다로워지는 사용자 요구사항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더 빠른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UI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반응속도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안정성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C2EA171C-3429-4D09-8016-03B82EA93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362" y="3644230"/>
            <a:ext cx="451363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 eaLnBrk="0" fontAlgn="base" latinLnBrk="1" hangingPunct="0">
              <a:spcBef>
                <a:spcPts val="900"/>
              </a:spcBef>
              <a:spcAft>
                <a:spcPts val="0"/>
              </a:spcAft>
            </a:pPr>
            <a:r>
              <a:rPr kumimoji="1" lang="ko-KR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데이터를 흐름으로 보고</a:t>
            </a:r>
            <a:r>
              <a:rPr kumimoji="1" lang="en-US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 </a:t>
            </a:r>
            <a:r>
              <a:rPr kumimoji="1" lang="ko-KR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비동기적으로 처리하여 반응형으로 만든 것이 </a:t>
            </a:r>
            <a:r>
              <a:rPr kumimoji="1" lang="en-US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Reactive</a:t>
            </a:r>
            <a:endParaRPr lang="ko-KR" altLang="ko-KR" sz="2500" dirty="0">
              <a:effectLst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41714DD-77F0-40BE-8643-38C5A14E6CE5}"/>
              </a:ext>
            </a:extLst>
          </p:cNvPr>
          <p:cNvSpPr/>
          <p:nvPr/>
        </p:nvSpPr>
        <p:spPr bwMode="auto">
          <a:xfrm>
            <a:off x="6117512" y="4104628"/>
            <a:ext cx="792088" cy="303340"/>
          </a:xfrm>
          <a:prstGeom prst="rightArrow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38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 animBg="1"/>
    </p:bldLst>
  </p:timing>
</p:sld>
</file>

<file path=ppt/theme/theme1.xml><?xml version="1.0" encoding="utf-8"?>
<a:theme xmlns:a="http://schemas.openxmlformats.org/drawingml/2006/main" name="사용자 지정 레이아웃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사용자 지정 레이아웃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사용자 지정 레이아웃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 화면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빈 화면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빈 화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1416</Words>
  <Application>Microsoft Office PowerPoint</Application>
  <PresentationFormat>사용자 지정</PresentationFormat>
  <Paragraphs>312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Abadi</vt:lpstr>
      <vt:lpstr>Arial</vt:lpstr>
      <vt:lpstr>나눔스퀘어라운드 Bold</vt:lpstr>
      <vt:lpstr>JetBrains Mono</vt:lpstr>
      <vt:lpstr>나눔스퀘어라운드 Regular</vt:lpstr>
      <vt:lpstr>Hancom Sans SemiBold</vt:lpstr>
      <vt:lpstr>나눔스퀘어라운드 ExtraBold</vt:lpstr>
      <vt:lpstr>맑은 고딕</vt:lpstr>
      <vt:lpstr>사용자 지정 레이아웃</vt:lpstr>
      <vt:lpstr>빈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강 지웅</cp:lastModifiedBy>
  <cp:revision>105</cp:revision>
  <cp:lastPrinted>1601-01-01T00:00:00Z</cp:lastPrinted>
  <dcterms:created xsi:type="dcterms:W3CDTF">2019-02-20T00:59:47Z</dcterms:created>
  <dcterms:modified xsi:type="dcterms:W3CDTF">2021-12-15T08:55:25Z</dcterms:modified>
</cp:coreProperties>
</file>